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handoutMasterIdLst>
    <p:handoutMasterId r:id="rId18"/>
  </p:handoutMasterIdLst>
  <p:sldIdLst>
    <p:sldId id="327" r:id="rId2"/>
    <p:sldId id="341" r:id="rId3"/>
    <p:sldId id="343" r:id="rId4"/>
    <p:sldId id="344" r:id="rId5"/>
    <p:sldId id="345" r:id="rId6"/>
    <p:sldId id="346" r:id="rId7"/>
    <p:sldId id="347" r:id="rId8"/>
    <p:sldId id="348" r:id="rId9"/>
    <p:sldId id="353" r:id="rId10"/>
    <p:sldId id="354" r:id="rId11"/>
    <p:sldId id="355" r:id="rId12"/>
    <p:sldId id="356" r:id="rId13"/>
    <p:sldId id="357" r:id="rId14"/>
    <p:sldId id="362" r:id="rId15"/>
    <p:sldId id="363" r:id="rId16"/>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128"/>
        <a:cs typeface="+mn-cs"/>
      </a:defRPr>
    </a:lvl1pPr>
    <a:lvl2pPr marL="454025" indent="1588" algn="l" rtl="0" eaLnBrk="0" fontAlgn="base" hangingPunct="0">
      <a:spcBef>
        <a:spcPct val="0"/>
      </a:spcBef>
      <a:spcAft>
        <a:spcPct val="0"/>
      </a:spcAft>
      <a:defRPr sz="2400" kern="1200">
        <a:solidFill>
          <a:schemeClr val="tx1"/>
        </a:solidFill>
        <a:latin typeface="Arial" charset="0"/>
        <a:ea typeface="ＭＳ Ｐゴシック" charset="-128"/>
        <a:cs typeface="+mn-cs"/>
      </a:defRPr>
    </a:lvl2pPr>
    <a:lvl3pPr marL="911225" indent="1588" algn="l" rtl="0" eaLnBrk="0" fontAlgn="base" hangingPunct="0">
      <a:spcBef>
        <a:spcPct val="0"/>
      </a:spcBef>
      <a:spcAft>
        <a:spcPct val="0"/>
      </a:spcAft>
      <a:defRPr sz="2400" kern="1200">
        <a:solidFill>
          <a:schemeClr val="tx1"/>
        </a:solidFill>
        <a:latin typeface="Arial" charset="0"/>
        <a:ea typeface="ＭＳ Ｐゴシック" charset="-128"/>
        <a:cs typeface="+mn-cs"/>
      </a:defRPr>
    </a:lvl3pPr>
    <a:lvl4pPr marL="1368425" indent="1588" algn="l" rtl="0" eaLnBrk="0" fontAlgn="base" hangingPunct="0">
      <a:spcBef>
        <a:spcPct val="0"/>
      </a:spcBef>
      <a:spcAft>
        <a:spcPct val="0"/>
      </a:spcAft>
      <a:defRPr sz="2400" kern="1200">
        <a:solidFill>
          <a:schemeClr val="tx1"/>
        </a:solidFill>
        <a:latin typeface="Arial" charset="0"/>
        <a:ea typeface="ＭＳ Ｐゴシック" charset="-128"/>
        <a:cs typeface="+mn-cs"/>
      </a:defRPr>
    </a:lvl4pPr>
    <a:lvl5pPr marL="1825625" indent="1588" algn="l" rtl="0" eaLnBrk="0" fontAlgn="base" hangingPunct="0">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F8FC"/>
    <a:srgbClr val="EBF4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234"/>
    <p:restoredTop sz="94613"/>
  </p:normalViewPr>
  <p:slideViewPr>
    <p:cSldViewPr>
      <p:cViewPr varScale="1">
        <p:scale>
          <a:sx n="119" d="100"/>
          <a:sy n="119" d="100"/>
        </p:scale>
        <p:origin x="440" y="184"/>
      </p:cViewPr>
      <p:guideLst>
        <p:guide orient="horz" pos="2160"/>
        <p:guide pos="2880"/>
      </p:guideLst>
    </p:cSldViewPr>
  </p:slideViewPr>
  <p:notesTextViewPr>
    <p:cViewPr>
      <p:scale>
        <a:sx n="100" d="100"/>
        <a:sy n="100" d="100"/>
      </p:scale>
      <p:origin x="0" y="0"/>
    </p:cViewPr>
  </p:notesTextViewPr>
  <p:sorterViewPr>
    <p:cViewPr>
      <p:scale>
        <a:sx n="120" d="100"/>
        <a:sy n="12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handoutMaster" Target="handoutMasters/handout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defRPr sz="1200"/>
            </a:lvl1pPr>
          </a:lstStyle>
          <a:p>
            <a:pPr>
              <a:defRPr/>
            </a:pP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hangingPunct="1">
              <a:defRPr sz="1200"/>
            </a:lvl1pPr>
          </a:lstStyle>
          <a:p>
            <a:pPr>
              <a:defRPr/>
            </a:pPr>
            <a:fld id="{A7D55901-9262-FE43-B682-78A0EC45DB73}" type="datetimeFigureOut">
              <a:rPr lang="en-US"/>
              <a:pPr>
                <a:defRPr/>
              </a:pPr>
              <a:t>2/5/17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hangingPunct="1">
              <a:defRPr sz="1200"/>
            </a:lvl1pPr>
          </a:lstStyle>
          <a:p>
            <a:pPr>
              <a:defRPr/>
            </a:pPr>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eaLnBrk="1" hangingPunct="1">
              <a:defRPr sz="1200"/>
            </a:lvl1pPr>
          </a:lstStyle>
          <a:p>
            <a:pPr>
              <a:defRPr/>
            </a:pPr>
            <a:fld id="{43F94D2F-2D15-9847-AC25-21ED63B34FEE}"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gif>
</file>

<file path=ppt/media/image3.png>
</file>

<file path=ppt/media/image30.png>
</file>

<file path=ppt/media/image31.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25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pitchFamily="-106" charset="0"/>
                <a:ea typeface="+mn-ea"/>
                <a:cs typeface="+mn-cs"/>
              </a:defRPr>
            </a:lvl1pPr>
          </a:lstStyle>
          <a:p>
            <a:pPr>
              <a:defRPr/>
            </a:pPr>
            <a:endParaRPr lang="en-US"/>
          </a:p>
        </p:txBody>
      </p:sp>
      <p:sp>
        <p:nvSpPr>
          <p:cNvPr id="5325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pitchFamily="-106" charset="0"/>
                <a:ea typeface="+mn-ea"/>
                <a:cs typeface="+mn-cs"/>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5325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325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pitchFamily="-106" charset="0"/>
                <a:ea typeface="+mn-ea"/>
                <a:cs typeface="+mn-cs"/>
              </a:defRPr>
            </a:lvl1pPr>
          </a:lstStyle>
          <a:p>
            <a:pPr>
              <a:defRPr/>
            </a:pPr>
            <a:endParaRPr lang="en-US"/>
          </a:p>
        </p:txBody>
      </p:sp>
      <p:sp>
        <p:nvSpPr>
          <p:cNvPr id="5325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18A24F08-51A0-9C48-B8B6-38C3FA35C00D}" type="slidenum">
              <a:rPr lang="en-US" altLang="x-none"/>
              <a:pPr>
                <a:defRPr/>
              </a:pPr>
              <a:t>‹#›</a:t>
            </a:fld>
            <a:endParaRPr lang="en-US" altLang="x-none"/>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06" charset="0"/>
        <a:ea typeface="ＭＳ Ｐゴシック" charset="-128"/>
        <a:cs typeface="ＭＳ Ｐゴシック" charset="-128"/>
      </a:defRPr>
    </a:lvl1pPr>
    <a:lvl2pPr marL="454025"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2pPr>
    <a:lvl3pPr marL="911225"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3pPr>
    <a:lvl4pPr marL="1368425"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4pPr>
    <a:lvl5pPr marL="1825625"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5pPr>
    <a:lvl6pPr marL="2285397" algn="l" defTabSz="457080" rtl="0" eaLnBrk="1" latinLnBrk="0" hangingPunct="1">
      <a:defRPr sz="1200" kern="1200">
        <a:solidFill>
          <a:schemeClr val="tx1"/>
        </a:solidFill>
        <a:latin typeface="+mn-lt"/>
        <a:ea typeface="+mn-ea"/>
        <a:cs typeface="+mn-cs"/>
      </a:defRPr>
    </a:lvl6pPr>
    <a:lvl7pPr marL="2742475" algn="l" defTabSz="457080" rtl="0" eaLnBrk="1" latinLnBrk="0" hangingPunct="1">
      <a:defRPr sz="1200" kern="1200">
        <a:solidFill>
          <a:schemeClr val="tx1"/>
        </a:solidFill>
        <a:latin typeface="+mn-lt"/>
        <a:ea typeface="+mn-ea"/>
        <a:cs typeface="+mn-cs"/>
      </a:defRPr>
    </a:lvl7pPr>
    <a:lvl8pPr marL="3199555" algn="l" defTabSz="457080" rtl="0" eaLnBrk="1" latinLnBrk="0" hangingPunct="1">
      <a:defRPr sz="1200" kern="1200">
        <a:solidFill>
          <a:schemeClr val="tx1"/>
        </a:solidFill>
        <a:latin typeface="+mn-lt"/>
        <a:ea typeface="+mn-ea"/>
        <a:cs typeface="+mn-cs"/>
      </a:defRPr>
    </a:lvl8pPr>
    <a:lvl9pPr marL="3656635" algn="l" defTabSz="45708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p:nvPr>
        </p:nvSpPr>
        <p:spPr>
          <a:xfrm>
            <a:off x="3884414" y="8685896"/>
            <a:ext cx="2972098" cy="456595"/>
          </a:xfrm>
          <a:prstGeom prst="rect">
            <a:avLst/>
          </a:prstGeom>
          <a:noFill/>
        </p:spPr>
        <p:txBody>
          <a:bodyPr lIns="86478" tIns="43239" rIns="86478" bIns="43239"/>
          <a:lstStyle/>
          <a:p>
            <a:fld id="{945BE349-17A0-9E49-811D-52FA848668D4}" type="slidenum">
              <a:rPr lang="en-US" smtClean="0">
                <a:solidFill>
                  <a:prstClr val="black"/>
                </a:solidFill>
                <a:latin typeface="Calibri"/>
              </a:rPr>
              <a:pPr/>
              <a:t>3</a:t>
            </a:fld>
            <a:endParaRPr lang="en-US" smtClean="0">
              <a:solidFill>
                <a:prstClr val="black"/>
              </a:solidFill>
              <a:latin typeface="Calibri"/>
            </a:endParaRPr>
          </a:p>
        </p:txBody>
      </p:sp>
      <p:sp>
        <p:nvSpPr>
          <p:cNvPr id="34819" name="Rectangle 2"/>
          <p:cNvSpPr>
            <a:spLocks noGrp="1" noRot="1" noChangeAspect="1" noChangeArrowheads="1" noTextEdit="1"/>
          </p:cNvSpPr>
          <p:nvPr>
            <p:ph type="sldImg"/>
          </p:nvPr>
        </p:nvSpPr>
        <p:spPr>
          <a:xfrm>
            <a:off x="1144588" y="685800"/>
            <a:ext cx="4570412" cy="3429000"/>
          </a:xfrm>
          <a:ln/>
        </p:spPr>
      </p:sp>
      <p:sp>
        <p:nvSpPr>
          <p:cNvPr id="34820" name="Rectangle 3"/>
          <p:cNvSpPr>
            <a:spLocks noGrp="1" noChangeArrowheads="1"/>
          </p:cNvSpPr>
          <p:nvPr>
            <p:ph type="body" idx="1"/>
          </p:nvPr>
        </p:nvSpPr>
        <p:spPr>
          <a:noFill/>
          <a:ln/>
        </p:spPr>
        <p:txBody>
          <a:bodyPr/>
          <a:lstStyle/>
          <a:p>
            <a:r>
              <a:rPr lang="en-US" dirty="0" smtClean="0"/>
              <a:t>"docking" is the identification of the low-energy binding modes of a small molecule (ligands) within the active site of a macromolecule (receptor) whose structure is known </a:t>
            </a:r>
          </a:p>
          <a:p>
            <a:r>
              <a:rPr lang="en-US" dirty="0" smtClean="0"/>
              <a:t>A compound that interacts strongly with (i.e. binds) a receptor associated with a disease may inhibit its function and thus act as a drug  </a:t>
            </a:r>
          </a:p>
          <a:p>
            <a:r>
              <a:rPr lang="en-US" dirty="0" smtClean="0"/>
              <a:t>Typical Workload: </a:t>
            </a:r>
          </a:p>
          <a:p>
            <a:pPr lvl="1"/>
            <a:r>
              <a:rPr lang="en-US" dirty="0" smtClean="0">
                <a:cs typeface="ＭＳ Ｐゴシック" charset="-128"/>
              </a:rPr>
              <a:t>Application Size: 7MB (static binary)</a:t>
            </a:r>
          </a:p>
          <a:p>
            <a:pPr lvl="1"/>
            <a:r>
              <a:rPr lang="en-US" dirty="0" smtClean="0">
                <a:cs typeface="ＭＳ Ｐゴシック" charset="-128"/>
              </a:rPr>
              <a:t>Static input data: 35MB (binary and ASCII text)</a:t>
            </a:r>
          </a:p>
          <a:p>
            <a:pPr lvl="1"/>
            <a:r>
              <a:rPr lang="en-US" dirty="0" smtClean="0">
                <a:cs typeface="ＭＳ Ｐゴシック" charset="-128"/>
              </a:rPr>
              <a:t>Dynamic input data:10KB (ASCII text)</a:t>
            </a:r>
          </a:p>
          <a:p>
            <a:pPr lvl="1"/>
            <a:r>
              <a:rPr lang="en-US" dirty="0" smtClean="0">
                <a:cs typeface="ＭＳ Ｐゴシック" charset="-128"/>
              </a:rPr>
              <a:t>Output data: 10KB (ASCII text)</a:t>
            </a:r>
          </a:p>
          <a:p>
            <a:pPr lvl="1"/>
            <a:r>
              <a:rPr lang="en-US" dirty="0" smtClean="0">
                <a:cs typeface="ＭＳ Ｐゴシック" charset="-128"/>
              </a:rPr>
              <a:t>Expected execution time: 5~5000 seconds</a:t>
            </a:r>
          </a:p>
          <a:p>
            <a:pPr lvl="1"/>
            <a:r>
              <a:rPr lang="en-US" dirty="0" smtClean="0">
                <a:cs typeface="ＭＳ Ｐゴシック" charset="-128"/>
              </a:rPr>
              <a:t>Parameter space: 1 billion tasks </a:t>
            </a:r>
          </a:p>
          <a:p>
            <a:endParaRPr lang="en-US" dirty="0" smtClean="0"/>
          </a:p>
        </p:txBody>
      </p:sp>
    </p:spTree>
    <p:extLst>
      <p:ext uri="{BB962C8B-B14F-4D97-AF65-F5344CB8AC3E}">
        <p14:creationId xmlns:p14="http://schemas.microsoft.com/office/powerpoint/2010/main" val="502458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2466" name="Rectangle 7"/>
          <p:cNvSpPr>
            <a:spLocks noGrp="1" noChangeArrowheads="1"/>
          </p:cNvSpPr>
          <p:nvPr>
            <p:ph type="sldNum" sz="quarter"/>
          </p:nvPr>
        </p:nvSpPr>
        <p:spPr>
          <a:noFill/>
        </p:spPr>
        <p:txBody>
          <a:bodyPr/>
          <a:lstStyle/>
          <a:p>
            <a:fld id="{02F73D01-4E00-8C4C-99A1-5BD41E296B37}" type="slidenum">
              <a:rPr lang="en-GB">
                <a:solidFill>
                  <a:prstClr val="black"/>
                </a:solidFill>
                <a:latin typeface="Calibri"/>
              </a:rPr>
              <a:pPr/>
              <a:t>5</a:t>
            </a:fld>
            <a:endParaRPr lang="en-GB">
              <a:solidFill>
                <a:prstClr val="black"/>
              </a:solidFill>
              <a:latin typeface="Calibri"/>
            </a:endParaRPr>
          </a:p>
        </p:txBody>
      </p:sp>
      <p:sp>
        <p:nvSpPr>
          <p:cNvPr id="62467" name="Text Box 1026"/>
          <p:cNvSpPr txBox="1">
            <a:spLocks noChangeArrowheads="1"/>
          </p:cNvSpPr>
          <p:nvPr/>
        </p:nvSpPr>
        <p:spPr bwMode="auto">
          <a:xfrm>
            <a:off x="3886200" y="8686800"/>
            <a:ext cx="2971800" cy="457200"/>
          </a:xfrm>
          <a:prstGeom prst="rect">
            <a:avLst/>
          </a:prstGeom>
          <a:noFill/>
          <a:ln w="9525">
            <a:noFill/>
            <a:round/>
            <a:headEnd/>
            <a:tailEnd/>
          </a:ln>
        </p:spPr>
        <p:txBody>
          <a:bodyPr lIns="89992" tIns="46796" rIns="89992" bIns="46796" anchor="b">
            <a:prstTxWarp prst="textNoShape">
              <a:avLst/>
            </a:prstTxWarp>
          </a:bodyPr>
          <a:lstStyle/>
          <a:p>
            <a:pPr algn="r" fontAlgn="auto">
              <a:spcBef>
                <a:spcPts val="0"/>
              </a:spcBef>
              <a:spcAft>
                <a:spcPts val="0"/>
              </a:spcAft>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fld id="{B8F1EA76-17AA-AA45-B124-D0AEF86FDF7C}" type="slidenum">
              <a:rPr lang="en-GB" sz="1200">
                <a:solidFill>
                  <a:srgbClr val="000000"/>
                </a:solidFill>
                <a:latin typeface="Calibri"/>
                <a:ea typeface="ＭＳ Ｐゴシック" charset="-128"/>
                <a:cs typeface="ＭＳ Ｐゴシック" charset="-128"/>
              </a:rPr>
              <a:pPr algn="r" fontAlgn="auto">
                <a:spcBef>
                  <a:spcPts val="0"/>
                </a:spcBef>
                <a:spcAft>
                  <a:spcPts val="0"/>
                </a:spcAft>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t>5</a:t>
            </a:fld>
            <a:endParaRPr lang="en-GB" sz="1200" dirty="0">
              <a:solidFill>
                <a:srgbClr val="000000"/>
              </a:solidFill>
              <a:latin typeface="Calibri"/>
              <a:ea typeface="ＭＳ Ｐゴシック" charset="-128"/>
              <a:cs typeface="ＭＳ Ｐゴシック" charset="-128"/>
            </a:endParaRPr>
          </a:p>
        </p:txBody>
      </p:sp>
      <p:sp>
        <p:nvSpPr>
          <p:cNvPr id="62468" name="Text Box 1027"/>
          <p:cNvSpPr txBox="1">
            <a:spLocks noChangeArrowheads="1"/>
          </p:cNvSpPr>
          <p:nvPr/>
        </p:nvSpPr>
        <p:spPr bwMode="auto">
          <a:xfrm>
            <a:off x="0" y="8686800"/>
            <a:ext cx="2971800" cy="457200"/>
          </a:xfrm>
          <a:prstGeom prst="rect">
            <a:avLst/>
          </a:prstGeom>
          <a:noFill/>
          <a:ln w="9525">
            <a:noFill/>
            <a:round/>
            <a:headEnd/>
            <a:tailEnd/>
          </a:ln>
        </p:spPr>
        <p:txBody>
          <a:bodyPr lIns="89992" tIns="46796" rIns="89992" bIns="46796" anchor="b">
            <a:prstTxWarp prst="textNoShape">
              <a:avLst/>
            </a:prstTxWarp>
          </a:bodyPr>
          <a:lstStyle/>
          <a:p>
            <a:pPr fontAlgn="auto">
              <a:spcBef>
                <a:spcPts val="0"/>
              </a:spcBef>
              <a:spcAft>
                <a:spcPts val="0"/>
              </a:spcAft>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endParaRPr lang="en-US" sz="1200" dirty="0">
              <a:solidFill>
                <a:srgbClr val="000000"/>
              </a:solidFill>
              <a:latin typeface="Calibri"/>
              <a:ea typeface="ＭＳ Ｐゴシック" charset="-128"/>
              <a:cs typeface="ＭＳ Ｐゴシック" charset="-128"/>
            </a:endParaRPr>
          </a:p>
        </p:txBody>
      </p:sp>
      <p:sp>
        <p:nvSpPr>
          <p:cNvPr id="62469" name="Text Box 1028"/>
          <p:cNvSpPr txBox="1">
            <a:spLocks noChangeArrowheads="1"/>
          </p:cNvSpPr>
          <p:nvPr/>
        </p:nvSpPr>
        <p:spPr bwMode="auto">
          <a:xfrm>
            <a:off x="0" y="0"/>
            <a:ext cx="2971800" cy="457200"/>
          </a:xfrm>
          <a:prstGeom prst="rect">
            <a:avLst/>
          </a:prstGeom>
          <a:noFill/>
          <a:ln w="9525">
            <a:noFill/>
            <a:round/>
            <a:headEnd/>
            <a:tailEnd/>
          </a:ln>
        </p:spPr>
        <p:txBody>
          <a:bodyPr lIns="89992" tIns="46796" rIns="89992" bIns="46796">
            <a:prstTxWarp prst="textNoShape">
              <a:avLst/>
            </a:prstTxWarp>
          </a:bodyPr>
          <a:lstStyle/>
          <a:p>
            <a:pPr fontAlgn="auto">
              <a:spcBef>
                <a:spcPts val="0"/>
              </a:spcBef>
              <a:spcAft>
                <a:spcPts val="0"/>
              </a:spcAft>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endParaRPr lang="en-US" sz="1200" dirty="0">
              <a:solidFill>
                <a:srgbClr val="000000"/>
              </a:solidFill>
              <a:latin typeface="Calibri"/>
              <a:ea typeface="ＭＳ Ｐゴシック" charset="-128"/>
              <a:cs typeface="ＭＳ Ｐゴシック" charset="-128"/>
            </a:endParaRPr>
          </a:p>
        </p:txBody>
      </p:sp>
      <p:sp>
        <p:nvSpPr>
          <p:cNvPr id="62470" name="Text Box 1029"/>
          <p:cNvSpPr txBox="1">
            <a:spLocks noChangeArrowheads="1"/>
          </p:cNvSpPr>
          <p:nvPr/>
        </p:nvSpPr>
        <p:spPr bwMode="auto">
          <a:xfrm>
            <a:off x="3886200" y="0"/>
            <a:ext cx="2971800" cy="457200"/>
          </a:xfrm>
          <a:prstGeom prst="rect">
            <a:avLst/>
          </a:prstGeom>
          <a:noFill/>
          <a:ln w="9525">
            <a:noFill/>
            <a:round/>
            <a:headEnd/>
            <a:tailEnd/>
          </a:ln>
        </p:spPr>
        <p:txBody>
          <a:bodyPr lIns="89992" tIns="46796" rIns="89992" bIns="46796">
            <a:prstTxWarp prst="textNoShape">
              <a:avLst/>
            </a:prstTxWarp>
          </a:bodyPr>
          <a:lstStyle/>
          <a:p>
            <a:pPr algn="r" fontAlgn="auto">
              <a:spcBef>
                <a:spcPts val="0"/>
              </a:spcBef>
              <a:spcAft>
                <a:spcPts val="0"/>
              </a:spcAft>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endParaRPr lang="en-US" sz="1200" dirty="0">
              <a:solidFill>
                <a:srgbClr val="000000"/>
              </a:solidFill>
              <a:latin typeface="Calibri"/>
              <a:ea typeface="ＭＳ Ｐゴシック" charset="-128"/>
              <a:cs typeface="ＭＳ Ｐゴシック" charset="-128"/>
            </a:endParaRPr>
          </a:p>
        </p:txBody>
      </p:sp>
      <p:sp>
        <p:nvSpPr>
          <p:cNvPr id="62472" name="Text Box 1031"/>
          <p:cNvSpPr>
            <a:spLocks noGrp="1" noChangeArrowheads="1"/>
          </p:cNvSpPr>
          <p:nvPr>
            <p:ph type="body"/>
          </p:nvPr>
        </p:nvSpPr>
        <p:spPr>
          <a:xfrm>
            <a:off x="914400" y="4343400"/>
            <a:ext cx="5029200" cy="4114800"/>
          </a:xfrm>
          <a:solidFill>
            <a:srgbClr val="FFFFFF"/>
          </a:solidFill>
          <a:ln w="9360">
            <a:solidFill>
              <a:schemeClr val="tx1"/>
            </a:solidFill>
            <a:miter lim="800000"/>
          </a:ln>
        </p:spPr>
        <p:txBody>
          <a:bodyPr lIns="86392" tIns="43196" rIns="86392" bIns="43196">
            <a:normAutofit fontScale="62500" lnSpcReduction="20000"/>
          </a:bodyPr>
          <a:lstStyle/>
          <a:p>
            <a:pPr>
              <a:spcBef>
                <a:spcPts val="450"/>
              </a:spcBef>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r>
              <a:rPr lang="en-US" dirty="0" smtClean="0">
                <a:latin typeface="Times New Roman"/>
                <a:cs typeface="Times New Roman"/>
              </a:rPr>
              <a:t>Swift is a Java </a:t>
            </a:r>
            <a:r>
              <a:rPr lang="en-US" dirty="0" err="1" smtClean="0">
                <a:latin typeface="Times New Roman"/>
                <a:cs typeface="Times New Roman"/>
              </a:rPr>
              <a:t>ap</a:t>
            </a:r>
            <a:r>
              <a:rPr lang="en-US" dirty="0" smtClean="0">
                <a:latin typeface="Times New Roman"/>
                <a:cs typeface="Times New Roman"/>
              </a:rPr>
              <a:t> – </a:t>
            </a:r>
            <a:r>
              <a:rPr lang="en-US" dirty="0" err="1" smtClean="0">
                <a:latin typeface="Times New Roman"/>
                <a:cs typeface="Times New Roman"/>
              </a:rPr>
              <a:t>untar</a:t>
            </a:r>
            <a:r>
              <a:rPr lang="en-US" dirty="0" smtClean="0">
                <a:latin typeface="Times New Roman"/>
                <a:cs typeface="Times New Roman"/>
              </a:rPr>
              <a:t>  or module </a:t>
            </a:r>
            <a:r>
              <a:rPr lang="en-US" dirty="0" err="1" smtClean="0">
                <a:latin typeface="Times New Roman"/>
                <a:cs typeface="Times New Roman"/>
              </a:rPr>
              <a:t>load,and</a:t>
            </a:r>
            <a:r>
              <a:rPr lang="en-US" dirty="0" smtClean="0">
                <a:latin typeface="Times New Roman"/>
                <a:cs typeface="Times New Roman"/>
              </a:rPr>
              <a:t> run</a:t>
            </a:r>
          </a:p>
          <a:p>
            <a:pPr>
              <a:spcBef>
                <a:spcPts val="450"/>
              </a:spcBef>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endParaRPr lang="en-US" dirty="0" smtClean="0">
              <a:latin typeface="Times New Roman"/>
              <a:cs typeface="Times New Roman"/>
            </a:endParaRPr>
          </a:p>
          <a:p>
            <a:pPr>
              <a:spcBef>
                <a:spcPts val="450"/>
              </a:spcBef>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r>
              <a:rPr lang="en-US" dirty="0" smtClean="0">
                <a:latin typeface="Times New Roman"/>
                <a:cs typeface="Times New Roman"/>
              </a:rPr>
              <a:t>Data can be on client or remote (</a:t>
            </a:r>
            <a:r>
              <a:rPr lang="en-US" dirty="0" err="1" smtClean="0">
                <a:latin typeface="Times New Roman"/>
                <a:cs typeface="Times New Roman"/>
              </a:rPr>
              <a:t>GirdFTP</a:t>
            </a:r>
            <a:r>
              <a:rPr lang="en-US" dirty="0" smtClean="0">
                <a:latin typeface="Times New Roman"/>
                <a:cs typeface="Times New Roman"/>
              </a:rPr>
              <a:t>, ) – soon Globus Online.</a:t>
            </a:r>
          </a:p>
          <a:p>
            <a:pPr>
              <a:spcBef>
                <a:spcPts val="450"/>
              </a:spcBef>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endParaRPr lang="en-US" dirty="0" smtClean="0">
              <a:latin typeface="Times New Roman"/>
              <a:cs typeface="Times New Roman"/>
            </a:endParaRPr>
          </a:p>
          <a:p>
            <a:r>
              <a:rPr lang="en-US" sz="2600" dirty="0">
                <a:solidFill>
                  <a:srgbClr val="1F497D"/>
                </a:solidFill>
              </a:rPr>
              <a:t>Overlaps staging and computing wherever possible</a:t>
            </a:r>
          </a:p>
          <a:p>
            <a:r>
              <a:rPr lang="en-US" sz="2600" dirty="0">
                <a:solidFill>
                  <a:srgbClr val="1F497D"/>
                </a:solidFill>
              </a:rPr>
              <a:t>Main role is to efficiently run Swift tasks on allocated compute nodes, local and remote</a:t>
            </a:r>
          </a:p>
          <a:p>
            <a:r>
              <a:rPr lang="en-US" sz="2600" dirty="0">
                <a:solidFill>
                  <a:srgbClr val="1F497D"/>
                </a:solidFill>
              </a:rPr>
              <a:t>Handles short tasks efficiently without re-scheduling</a:t>
            </a:r>
          </a:p>
          <a:p>
            <a:r>
              <a:rPr lang="en-US" sz="2600" dirty="0">
                <a:solidFill>
                  <a:srgbClr val="1F497D"/>
                </a:solidFill>
              </a:rPr>
              <a:t>Runs on distributed infrastructure: Condor, GRAM, AWS</a:t>
            </a:r>
          </a:p>
          <a:p>
            <a:r>
              <a:rPr lang="en-US" sz="2600" dirty="0">
                <a:solidFill>
                  <a:srgbClr val="1F497D"/>
                </a:solidFill>
              </a:rPr>
              <a:t>Also runs with few infrastructure dependencies</a:t>
            </a:r>
          </a:p>
          <a:p>
            <a:r>
              <a:rPr lang="en-US" sz="2600" dirty="0">
                <a:solidFill>
                  <a:srgbClr val="1F497D"/>
                </a:solidFill>
              </a:rPr>
              <a:t>Can optionally perform data staging</a:t>
            </a:r>
          </a:p>
          <a:p>
            <a:r>
              <a:rPr lang="en-US" sz="2600" dirty="0">
                <a:solidFill>
                  <a:srgbClr val="1F497D"/>
                </a:solidFill>
              </a:rPr>
              <a:t>Provisioning can be automatic or external (manually launched or externally scripted)</a:t>
            </a:r>
          </a:p>
          <a:p>
            <a:r>
              <a:rPr lang="en-US" sz="2600" dirty="0">
                <a:solidFill>
                  <a:srgbClr val="1F497D"/>
                </a:solidFill>
              </a:rPr>
              <a:t>Dynamically grows and shrinks worker pools</a:t>
            </a:r>
          </a:p>
          <a:p>
            <a:r>
              <a:rPr lang="en-US" sz="2600" dirty="0">
                <a:solidFill>
                  <a:srgbClr val="1F497D"/>
                </a:solidFill>
              </a:rPr>
              <a:t>Handles failures through retry and restart</a:t>
            </a:r>
          </a:p>
          <a:p>
            <a:pPr lvl="1">
              <a:buNone/>
            </a:pPr>
            <a:endParaRPr lang="en-US" sz="2300" dirty="0"/>
          </a:p>
          <a:p>
            <a:pPr>
              <a:spcBef>
                <a:spcPts val="450"/>
              </a:spcBef>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endParaRPr lang="en-US" dirty="0" smtClean="0">
              <a:latin typeface="Times New Roman"/>
              <a:cs typeface="Times New Roman"/>
            </a:endParaRPr>
          </a:p>
          <a:p>
            <a:pPr>
              <a:spcBef>
                <a:spcPts val="450"/>
              </a:spcBef>
              <a:tabLst>
                <a:tab pos="0" algn="l"/>
                <a:tab pos="914318" algn="l"/>
                <a:tab pos="1828637" algn="l"/>
                <a:tab pos="2742956" algn="l"/>
                <a:tab pos="3657274" algn="l"/>
                <a:tab pos="4571592" algn="l"/>
                <a:tab pos="5485911" algn="l"/>
                <a:tab pos="6400230" algn="l"/>
                <a:tab pos="7314548" algn="l"/>
                <a:tab pos="8228867" algn="l"/>
                <a:tab pos="9143185" algn="l"/>
                <a:tab pos="10057504" algn="l"/>
              </a:tabLst>
            </a:pPr>
            <a:endParaRPr lang="en-US" dirty="0" smtClean="0">
              <a:latin typeface="Times New Roman"/>
              <a:cs typeface="Times New Roman"/>
            </a:endParaRPr>
          </a:p>
        </p:txBody>
      </p:sp>
      <p:sp>
        <p:nvSpPr>
          <p:cNvPr id="9" name="Slide Image Placeholder 8"/>
          <p:cNvSpPr>
            <a:spLocks noGrp="1" noRot="1" noChangeAspect="1"/>
          </p:cNvSpPr>
          <p:nvPr>
            <p:ph type="sldImg"/>
          </p:nvPr>
        </p:nvSpPr>
        <p:spPr/>
      </p:sp>
    </p:spTree>
    <p:extLst>
      <p:ext uri="{BB962C8B-B14F-4D97-AF65-F5344CB8AC3E}">
        <p14:creationId xmlns:p14="http://schemas.microsoft.com/office/powerpoint/2010/main" val="528786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1200" kern="1200" dirty="0" smtClean="0">
                <a:solidFill>
                  <a:srgbClr val="000000"/>
                </a:solidFill>
                <a:latin typeface="+mn-lt"/>
                <a:ea typeface="ＭＳ Ｐゴシック" pitchFamily="-65" charset="-128"/>
                <a:cs typeface="ＭＳ Ｐゴシック" pitchFamily="-65" charset="-128"/>
              </a:rPr>
              <a:t>app (file</a:t>
            </a:r>
            <a:r>
              <a:rPr lang="en-US" sz="1200" kern="1200" baseline="0" dirty="0" smtClean="0">
                <a:solidFill>
                  <a:srgbClr val="000000"/>
                </a:solidFill>
                <a:latin typeface="+mn-lt"/>
                <a:ea typeface="ＭＳ Ｐゴシック" pitchFamily="-65" charset="-128"/>
                <a:cs typeface="ＭＳ Ｐゴシック" pitchFamily="-65" charset="-128"/>
              </a:rPr>
              <a:t> f</a:t>
            </a:r>
            <a:r>
              <a:rPr lang="en-US" sz="1200" kern="1200" dirty="0" smtClean="0">
                <a:solidFill>
                  <a:srgbClr val="000000"/>
                </a:solidFill>
                <a:latin typeface="+mn-lt"/>
                <a:ea typeface="ＭＳ Ｐゴシック" pitchFamily="-65" charset="-128"/>
                <a:cs typeface="ＭＳ Ｐゴシック" pitchFamily="-65" charset="-128"/>
              </a:rPr>
              <a:t>) </a:t>
            </a:r>
            <a:r>
              <a:rPr lang="en-US" sz="1200" b="1" kern="1200" dirty="0" smtClean="0">
                <a:solidFill>
                  <a:srgbClr val="000000"/>
                </a:solidFill>
                <a:latin typeface="+mn-lt"/>
                <a:ea typeface="ＭＳ Ｐゴシック" pitchFamily="-65" charset="-128"/>
                <a:cs typeface="ＭＳ Ｐゴシック" pitchFamily="-65" charset="-128"/>
              </a:rPr>
              <a:t>predict </a:t>
            </a:r>
            <a:r>
              <a:rPr lang="en-US" sz="1200" kern="1200" dirty="0" smtClean="0">
                <a:solidFill>
                  <a:srgbClr val="000000"/>
                </a:solidFill>
                <a:latin typeface="+mn-lt"/>
                <a:ea typeface="ＭＳ Ｐゴシック" pitchFamily="-65" charset="-128"/>
                <a:cs typeface="ＭＳ Ｐゴシック" pitchFamily="-65" charset="-128"/>
              </a:rPr>
              <a:t>(Protein </a:t>
            </a:r>
            <a:r>
              <a:rPr lang="en-US" sz="1200" kern="1200" dirty="0" err="1" smtClean="0">
                <a:solidFill>
                  <a:srgbClr val="000000"/>
                </a:solidFill>
                <a:latin typeface="+mn-lt"/>
                <a:ea typeface="ＭＳ Ｐゴシック" pitchFamily="-65" charset="-128"/>
                <a:cs typeface="ＭＳ Ｐゴシック" pitchFamily="-65" charset="-128"/>
              </a:rPr>
              <a:t>seq</a:t>
            </a:r>
            <a:r>
              <a:rPr lang="en-US" sz="1200" kern="1200" dirty="0" smtClean="0">
                <a:solidFill>
                  <a:srgbClr val="000000"/>
                </a:solidFill>
                <a:latin typeface="+mn-lt"/>
                <a:ea typeface="ＭＳ Ｐゴシック" pitchFamily="-65" charset="-128"/>
                <a:cs typeface="ＭＳ Ｐゴシック" pitchFamily="-65" charset="-128"/>
              </a:rPr>
              <a:t>,</a:t>
            </a:r>
            <a:r>
              <a:rPr lang="en-US" sz="1200" kern="1200" baseline="0" dirty="0" smtClean="0">
                <a:solidFill>
                  <a:srgbClr val="000000"/>
                </a:solidFill>
                <a:latin typeface="+mn-lt"/>
                <a:ea typeface="ＭＳ Ｐゴシック" pitchFamily="-65" charset="-128"/>
                <a:cs typeface="ＭＳ Ｐゴシック" pitchFamily="-65" charset="-128"/>
              </a:rPr>
              <a:t> </a:t>
            </a:r>
            <a:r>
              <a:rPr lang="en-US" sz="1200" kern="1200" dirty="0" smtClean="0">
                <a:solidFill>
                  <a:srgbClr val="000000"/>
                </a:solidFill>
                <a:latin typeface="+mn-lt"/>
                <a:ea typeface="ＭＳ Ｐゴシック" pitchFamily="-65" charset="-128"/>
                <a:cs typeface="ＭＳ Ｐゴシック" pitchFamily="-65" charset="-128"/>
              </a:rPr>
              <a:t>Float t, Float </a:t>
            </a:r>
            <a:r>
              <a:rPr lang="en-US" sz="1200" kern="1200" dirty="0" err="1" smtClean="0">
                <a:solidFill>
                  <a:srgbClr val="000000"/>
                </a:solidFill>
                <a:latin typeface="+mn-lt"/>
                <a:ea typeface="ＭＳ Ｐゴシック" pitchFamily="-65" charset="-128"/>
                <a:cs typeface="ＭＳ Ｐゴシック" pitchFamily="-65" charset="-128"/>
              </a:rPr>
              <a:t>dt</a:t>
            </a:r>
            <a:r>
              <a:rPr lang="en-US" sz="1200" kern="1200" dirty="0" smtClean="0">
                <a:solidFill>
                  <a:srgbClr val="000000"/>
                </a:solidFill>
                <a:latin typeface="+mn-lt"/>
                <a:ea typeface="ＭＳ Ｐゴシック" pitchFamily="-65" charset="-128"/>
                <a:cs typeface="ＭＳ Ｐゴシック" pitchFamily="-65" charset="-128"/>
              </a:rPr>
              <a:t>)</a:t>
            </a: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1200" kern="1200" dirty="0" smtClean="0">
                <a:solidFill>
                  <a:srgbClr val="000000"/>
                </a:solidFill>
                <a:latin typeface="+mn-lt"/>
                <a:ea typeface="ＭＳ Ｐゴシック" pitchFamily="-65" charset="-128"/>
                <a:cs typeface="ＭＳ Ｐゴシック" pitchFamily="-65" charset="-128"/>
              </a:rPr>
              <a:t>{</a:t>
            </a:r>
            <a:r>
              <a:rPr lang="en-US" sz="1200" kern="1200" baseline="0" dirty="0" smtClean="0">
                <a:solidFill>
                  <a:srgbClr val="000000"/>
                </a:solidFill>
                <a:latin typeface="+mn-lt"/>
                <a:ea typeface="ＭＳ Ｐゴシック" pitchFamily="-65" charset="-128"/>
                <a:cs typeface="ＭＳ Ｐゴシック" pitchFamily="-65" charset="-128"/>
              </a:rPr>
              <a:t> </a:t>
            </a:r>
            <a:r>
              <a:rPr lang="en-US" sz="1200" kern="1200" dirty="0" smtClean="0">
                <a:solidFill>
                  <a:srgbClr val="000000"/>
                </a:solidFill>
                <a:latin typeface="+mn-lt"/>
                <a:ea typeface="ＭＳ Ｐゴシック" pitchFamily="-65" charset="-128"/>
                <a:cs typeface="ＭＳ Ｐゴシック" pitchFamily="-65" charset="-128"/>
              </a:rPr>
              <a:t> </a:t>
            </a:r>
            <a:r>
              <a:rPr lang="en-US" sz="1200" kern="1200" dirty="0" err="1" smtClean="0">
                <a:solidFill>
                  <a:srgbClr val="000000"/>
                </a:solidFill>
                <a:latin typeface="+mn-lt"/>
                <a:ea typeface="ＭＳ Ｐゴシック" pitchFamily="-65" charset="-128"/>
                <a:cs typeface="ＭＳ Ｐゴシック" pitchFamily="-65" charset="-128"/>
              </a:rPr>
              <a:t>psim</a:t>
            </a:r>
            <a:r>
              <a:rPr lang="en-US" sz="1200" kern="1200" dirty="0" smtClean="0">
                <a:solidFill>
                  <a:srgbClr val="000000"/>
                </a:solidFill>
                <a:latin typeface="+mn-lt"/>
                <a:ea typeface="ＭＳ Ｐゴシック" pitchFamily="-65" charset="-128"/>
                <a:cs typeface="ＭＳ Ｐゴシック" pitchFamily="-65" charset="-128"/>
              </a:rPr>
              <a:t>    "-s"  @</a:t>
            </a:r>
            <a:r>
              <a:rPr lang="en-US" sz="1200" kern="1200" dirty="0" err="1" smtClean="0">
                <a:solidFill>
                  <a:srgbClr val="000000"/>
                </a:solidFill>
                <a:latin typeface="+mn-lt"/>
                <a:ea typeface="ＭＳ Ｐゴシック" pitchFamily="-65" charset="-128"/>
                <a:cs typeface="ＭＳ Ｐゴシック" pitchFamily="-65" charset="-128"/>
              </a:rPr>
              <a:t>seq.fasta</a:t>
            </a:r>
            <a:r>
              <a:rPr lang="en-US" sz="1200" kern="1200" dirty="0" smtClean="0">
                <a:solidFill>
                  <a:srgbClr val="000000"/>
                </a:solidFill>
                <a:latin typeface="+mn-lt"/>
                <a:ea typeface="ＭＳ Ｐゴシック" pitchFamily="-65" charset="-128"/>
                <a:cs typeface="ＭＳ Ｐゴシック" pitchFamily="-65" charset="-128"/>
              </a:rPr>
              <a:t>   "-</a:t>
            </a:r>
            <a:r>
              <a:rPr lang="en-US" sz="1200" kern="1200" dirty="0" err="1" smtClean="0">
                <a:solidFill>
                  <a:srgbClr val="000000"/>
                </a:solidFill>
                <a:latin typeface="+mn-lt"/>
                <a:ea typeface="ＭＳ Ｐゴシック" pitchFamily="-65" charset="-128"/>
                <a:cs typeface="ＭＳ Ｐゴシック" pitchFamily="-65" charset="-128"/>
              </a:rPr>
              <a:t>pdb</a:t>
            </a:r>
            <a:r>
              <a:rPr lang="en-US" sz="1200" kern="1200" dirty="0" smtClean="0">
                <a:solidFill>
                  <a:srgbClr val="000000"/>
                </a:solidFill>
                <a:latin typeface="+mn-lt"/>
                <a:ea typeface="ＭＳ Ｐゴシック" pitchFamily="-65" charset="-128"/>
                <a:cs typeface="ＭＳ Ｐゴシック" pitchFamily="-65" charset="-128"/>
              </a:rPr>
              <a:t>" @p</a:t>
            </a:r>
            <a:r>
              <a:rPr lang="en-US" sz="1200" kern="1200" baseline="0" dirty="0" smtClean="0">
                <a:solidFill>
                  <a:srgbClr val="000000"/>
                </a:solidFill>
                <a:latin typeface="+mn-lt"/>
                <a:ea typeface="ＭＳ Ｐゴシック" pitchFamily="-65" charset="-128"/>
                <a:cs typeface="ＭＳ Ｐゴシック" pitchFamily="-65" charset="-128"/>
              </a:rPr>
              <a:t> ; </a:t>
            </a:r>
            <a:r>
              <a:rPr lang="en-US" sz="1200" kern="1200" dirty="0" smtClean="0">
                <a:solidFill>
                  <a:srgbClr val="000000"/>
                </a:solidFill>
                <a:latin typeface="+mn-lt"/>
                <a:ea typeface="ＭＳ Ｐゴシック" pitchFamily="-65" charset="-128"/>
                <a:cs typeface="ＭＳ Ｐゴシック" pitchFamily="-65" charset="-128"/>
              </a:rPr>
              <a:t>}</a:t>
            </a:r>
          </a:p>
          <a:p>
            <a:endParaRPr lang="en-US" dirty="0"/>
          </a:p>
        </p:txBody>
      </p:sp>
      <p:sp>
        <p:nvSpPr>
          <p:cNvPr id="4" name="Slide Number Placeholder 3"/>
          <p:cNvSpPr>
            <a:spLocks noGrp="1"/>
          </p:cNvSpPr>
          <p:nvPr>
            <p:ph type="sldNum" sz="quarter" idx="10"/>
          </p:nvPr>
        </p:nvSpPr>
        <p:spPr/>
        <p:txBody>
          <a:bodyPr/>
          <a:lstStyle/>
          <a:p>
            <a:pPr>
              <a:defRPr/>
            </a:pPr>
            <a:fld id="{1604844A-7781-B04A-978F-69210B3CF4E2}" type="slidenum">
              <a:rPr lang="en-US" smtClean="0"/>
              <a:pPr>
                <a:defRPr/>
              </a:pPr>
              <a:t>6</a:t>
            </a:fld>
            <a:endParaRPr lang="en-US"/>
          </a:p>
        </p:txBody>
      </p:sp>
    </p:spTree>
    <p:extLst>
      <p:ext uri="{BB962C8B-B14F-4D97-AF65-F5344CB8AC3E}">
        <p14:creationId xmlns:p14="http://schemas.microsoft.com/office/powerpoint/2010/main" val="863978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FFA3EF07-5A54-0D4D-BD52-7C6F8457FC0B}" type="slidenum">
              <a:rPr lang="en-US" smtClean="0"/>
              <a:pPr>
                <a:defRPr/>
              </a:pPr>
              <a:t>7</a:t>
            </a:fld>
            <a:endParaRPr lang="en-US"/>
          </a:p>
        </p:txBody>
      </p:sp>
    </p:spTree>
    <p:extLst>
      <p:ext uri="{BB962C8B-B14F-4D97-AF65-F5344CB8AC3E}">
        <p14:creationId xmlns:p14="http://schemas.microsoft.com/office/powerpoint/2010/main" val="1887272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7826" name="Rectangle 7"/>
          <p:cNvSpPr>
            <a:spLocks noGrp="1" noChangeArrowheads="1"/>
          </p:cNvSpPr>
          <p:nvPr>
            <p:ph type="sldNum" sz="quarter"/>
          </p:nvPr>
        </p:nvSpPr>
        <p:spPr>
          <a:noFill/>
        </p:spPr>
        <p:txBody>
          <a:bodyPr/>
          <a:lstStyle/>
          <a:p>
            <a:fld id="{5746E3F4-33B9-5D4A-9061-86D1F1507CFE}" type="slidenum">
              <a:rPr lang="en-GB">
                <a:solidFill>
                  <a:prstClr val="black"/>
                </a:solidFill>
                <a:latin typeface="Calibri"/>
              </a:rPr>
              <a:pPr/>
              <a:t>8</a:t>
            </a:fld>
            <a:endParaRPr lang="en-GB">
              <a:solidFill>
                <a:prstClr val="black"/>
              </a:solidFill>
              <a:latin typeface="Calibri"/>
            </a:endParaRPr>
          </a:p>
        </p:txBody>
      </p:sp>
      <p:sp>
        <p:nvSpPr>
          <p:cNvPr id="77827" name="Text Box 1025"/>
          <p:cNvSpPr txBox="1">
            <a:spLocks noChangeArrowheads="1"/>
          </p:cNvSpPr>
          <p:nvPr/>
        </p:nvSpPr>
        <p:spPr bwMode="auto">
          <a:xfrm>
            <a:off x="1143000" y="685800"/>
            <a:ext cx="4572000" cy="3429000"/>
          </a:xfrm>
          <a:prstGeom prst="rect">
            <a:avLst/>
          </a:prstGeom>
          <a:solidFill>
            <a:srgbClr val="FFFFFF"/>
          </a:solidFill>
          <a:ln w="9525">
            <a:solidFill>
              <a:srgbClr val="000000"/>
            </a:solidFill>
            <a:miter lim="800000"/>
            <a:headEnd/>
            <a:tailEnd/>
          </a:ln>
        </p:spPr>
        <p:txBody>
          <a:bodyPr wrap="none" lIns="91432" tIns="45716" rIns="91432" bIns="45716" anchor="ctr">
            <a:prstTxWarp prst="textNoShape">
              <a:avLst/>
            </a:prstTxWarp>
          </a:bodyPr>
          <a:lstStyle/>
          <a:p>
            <a:pPr fontAlgn="auto">
              <a:spcBef>
                <a:spcPts val="0"/>
              </a:spcBef>
              <a:spcAft>
                <a:spcPts val="0"/>
              </a:spcAft>
            </a:pPr>
            <a:endParaRPr lang="en-US" sz="1800">
              <a:solidFill>
                <a:prstClr val="black"/>
              </a:solidFill>
              <a:latin typeface="Calibri"/>
              <a:ea typeface="+mn-ea"/>
              <a:cs typeface="+mn-cs"/>
            </a:endParaRPr>
          </a:p>
        </p:txBody>
      </p:sp>
      <p:sp>
        <p:nvSpPr>
          <p:cNvPr id="77828" name="Text Box 1026"/>
          <p:cNvSpPr>
            <a:spLocks noGrp="1" noChangeArrowheads="1"/>
          </p:cNvSpPr>
          <p:nvPr>
            <p:ph type="body"/>
          </p:nvPr>
        </p:nvSpPr>
        <p:spPr>
          <a:xfrm>
            <a:off x="914400" y="4343400"/>
            <a:ext cx="5029200" cy="4116388"/>
          </a:xfrm>
          <a:noFill/>
          <a:ln/>
        </p:spPr>
        <p:txBody>
          <a:bodyPr wrap="none" anchor="ctr"/>
          <a:lstStyle/>
          <a:p>
            <a:endParaRPr lang="en-US"/>
          </a:p>
        </p:txBody>
      </p:sp>
    </p:spTree>
    <p:extLst>
      <p:ext uri="{BB962C8B-B14F-4D97-AF65-F5344CB8AC3E}">
        <p14:creationId xmlns:p14="http://schemas.microsoft.com/office/powerpoint/2010/main" val="975248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smtClean="0"/>
              <a:t>Task data can be</a:t>
            </a:r>
          </a:p>
          <a:p>
            <a:pPr lvl="1"/>
            <a:r>
              <a:rPr lang="en-US" sz="1600" dirty="0" smtClean="0"/>
              <a:t>in-memory objects</a:t>
            </a:r>
          </a:p>
          <a:p>
            <a:pPr lvl="1"/>
            <a:r>
              <a:rPr lang="en-US" sz="1600" dirty="0" smtClean="0"/>
              <a:t>file stored on disk</a:t>
            </a:r>
          </a:p>
        </p:txBody>
      </p:sp>
      <p:sp>
        <p:nvSpPr>
          <p:cNvPr id="4" name="Slide Number Placeholder 3"/>
          <p:cNvSpPr>
            <a:spLocks noGrp="1"/>
          </p:cNvSpPr>
          <p:nvPr>
            <p:ph type="sldNum" sz="quarter" idx="10"/>
          </p:nvPr>
        </p:nvSpPr>
        <p:spPr/>
        <p:txBody>
          <a:bodyPr/>
          <a:lstStyle/>
          <a:p>
            <a:pPr>
              <a:defRPr/>
            </a:pPr>
            <a:fld id="{1604844A-7781-B04A-978F-69210B3CF4E2}" type="slidenum">
              <a:rPr lang="en-US" smtClean="0"/>
              <a:pPr>
                <a:defRPr/>
              </a:pPr>
              <a:t>9</a:t>
            </a:fld>
            <a:endParaRPr lang="en-US"/>
          </a:p>
        </p:txBody>
      </p:sp>
    </p:spTree>
    <p:extLst>
      <p:ext uri="{BB962C8B-B14F-4D97-AF65-F5344CB8AC3E}">
        <p14:creationId xmlns:p14="http://schemas.microsoft.com/office/powerpoint/2010/main" val="17705404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smtClean="0"/>
              <a:t>Task data can be</a:t>
            </a:r>
          </a:p>
          <a:p>
            <a:pPr lvl="1"/>
            <a:r>
              <a:rPr lang="en-US" sz="1600" dirty="0" smtClean="0"/>
              <a:t>in-memory objects stored in ADLB</a:t>
            </a:r>
          </a:p>
          <a:p>
            <a:pPr lvl="1"/>
            <a:r>
              <a:rPr lang="en-US" sz="1600" dirty="0" smtClean="0"/>
              <a:t>file stored on disk, file </a:t>
            </a:r>
            <a:r>
              <a:rPr lang="en-US" sz="1600" dirty="0" err="1" smtClean="0"/>
              <a:t>vars</a:t>
            </a:r>
            <a:r>
              <a:rPr lang="en-US" sz="1600" dirty="0" smtClean="0"/>
              <a:t> in ADLB</a:t>
            </a:r>
          </a:p>
          <a:p>
            <a:r>
              <a:rPr lang="en-US" sz="1800" dirty="0" smtClean="0"/>
              <a:t>Files can be stored in shared disk, </a:t>
            </a:r>
            <a:br>
              <a:rPr lang="en-US" sz="1800" dirty="0" smtClean="0"/>
            </a:br>
            <a:r>
              <a:rPr lang="en-US" sz="1800" dirty="0" smtClean="0"/>
              <a:t>or locally using </a:t>
            </a:r>
            <a:r>
              <a:rPr lang="en-US" sz="1800" dirty="0" err="1" smtClean="0"/>
              <a:t>MosaStore</a:t>
            </a:r>
            <a:r>
              <a:rPr lang="en-US" sz="1800" dirty="0" smtClean="0"/>
              <a:t>, Hercules, etc.</a:t>
            </a:r>
          </a:p>
          <a:p>
            <a:endParaRPr lang="en-US" dirty="0"/>
          </a:p>
        </p:txBody>
      </p:sp>
      <p:sp>
        <p:nvSpPr>
          <p:cNvPr id="4" name="Slide Number Placeholder 3"/>
          <p:cNvSpPr>
            <a:spLocks noGrp="1"/>
          </p:cNvSpPr>
          <p:nvPr>
            <p:ph type="sldNum" sz="quarter" idx="10"/>
          </p:nvPr>
        </p:nvSpPr>
        <p:spPr/>
        <p:txBody>
          <a:bodyPr/>
          <a:lstStyle/>
          <a:p>
            <a:pPr>
              <a:defRPr/>
            </a:pPr>
            <a:fld id="{1604844A-7781-B04A-978F-69210B3CF4E2}" type="slidenum">
              <a:rPr lang="en-US" smtClean="0"/>
              <a:pPr>
                <a:defRPr/>
              </a:pPr>
              <a:t>10</a:t>
            </a:fld>
            <a:endParaRPr lang="en-US"/>
          </a:p>
        </p:txBody>
      </p:sp>
    </p:spTree>
    <p:extLst>
      <p:ext uri="{BB962C8B-B14F-4D97-AF65-F5344CB8AC3E}">
        <p14:creationId xmlns:p14="http://schemas.microsoft.com/office/powerpoint/2010/main" val="294543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604844A-7781-B04A-978F-69210B3CF4E2}" type="slidenum">
              <a:rPr lang="en-US" smtClean="0"/>
              <a:pPr>
                <a:defRPr/>
              </a:pPr>
              <a:t>11</a:t>
            </a:fld>
            <a:endParaRPr lang="en-US"/>
          </a:p>
        </p:txBody>
      </p:sp>
    </p:spTree>
    <p:extLst>
      <p:ext uri="{BB962C8B-B14F-4D97-AF65-F5344CB8AC3E}">
        <p14:creationId xmlns:p14="http://schemas.microsoft.com/office/powerpoint/2010/main" val="17242227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4588" y="685800"/>
            <a:ext cx="4570412"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1" y="4343400"/>
            <a:ext cx="5486399" cy="4114800"/>
          </a:xfrm>
          <a:prstGeom prst="rect">
            <a:avLst/>
          </a:prstGeom>
        </p:spPr>
        <p:txBody>
          <a:bodyPr lIns="91417" tIns="91417" rIns="91417" bIns="91417" anchor="t" anchorCtr="0">
            <a:noAutofit/>
          </a:bodyPr>
          <a:lstStyle/>
          <a:p>
            <a:pPr>
              <a:spcBef>
                <a:spcPts val="0"/>
              </a:spcBef>
            </a:pPr>
            <a:endParaRPr/>
          </a:p>
        </p:txBody>
      </p:sp>
    </p:spTree>
    <p:extLst>
      <p:ext uri="{BB962C8B-B14F-4D97-AF65-F5344CB8AC3E}">
        <p14:creationId xmlns:p14="http://schemas.microsoft.com/office/powerpoint/2010/main" val="399305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3" descr="UofI-NCSA_logo_RGB.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33400" y="5638800"/>
            <a:ext cx="26670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3"/>
          <p:cNvSpPr txBox="1">
            <a:spLocks/>
          </p:cNvSpPr>
          <p:nvPr userDrawn="1"/>
        </p:nvSpPr>
        <p:spPr bwMode="auto">
          <a:xfrm>
            <a:off x="4876800" y="6248400"/>
            <a:ext cx="4114800" cy="473075"/>
          </a:xfrm>
          <a:prstGeom prst="rect">
            <a:avLst/>
          </a:prstGeom>
          <a:noFill/>
          <a:ln>
            <a:noFill/>
          </a:ln>
          <a:extLst/>
        </p:spPr>
        <p:txBody>
          <a:bodyPr lIns="91415" tIns="45708" rIns="91415" bIns="45708"/>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defRPr/>
            </a:pPr>
            <a:r>
              <a:rPr lang="en-US" altLang="x-none" sz="1200" smtClean="0">
                <a:solidFill>
                  <a:schemeClr val="bg1"/>
                </a:solidFill>
              </a:rPr>
              <a:t>National Center for Supercomputing Applications</a:t>
            </a:r>
          </a:p>
          <a:p>
            <a:pPr eaLnBrk="1" hangingPunct="1">
              <a:defRPr/>
            </a:pPr>
            <a:r>
              <a:rPr lang="en-US" altLang="x-none" sz="1200" smtClean="0">
                <a:solidFill>
                  <a:schemeClr val="bg1"/>
                </a:solidFill>
              </a:rPr>
              <a:t>University of Illinois at Urbana–Champaign</a:t>
            </a:r>
          </a:p>
        </p:txBody>
      </p:sp>
      <p:sp>
        <p:nvSpPr>
          <p:cNvPr id="8" name="Rectangle 4"/>
          <p:cNvSpPr>
            <a:spLocks noGrp="1" noChangeArrowheads="1"/>
          </p:cNvSpPr>
          <p:nvPr>
            <p:ph type="ctrTitle"/>
          </p:nvPr>
        </p:nvSpPr>
        <p:spPr>
          <a:xfrm>
            <a:off x="2362200" y="1371600"/>
            <a:ext cx="5181600" cy="838200"/>
          </a:xfrm>
        </p:spPr>
        <p:txBody>
          <a:bodyPr anchor="t"/>
          <a:lstStyle>
            <a:lvl1pPr>
              <a:defRPr sz="2400">
                <a:solidFill>
                  <a:schemeClr val="bg1"/>
                </a:solidFill>
              </a:defRPr>
            </a:lvl1pPr>
          </a:lstStyle>
          <a:p>
            <a:r>
              <a:rPr lang="en-US" dirty="0"/>
              <a:t>Presentation Title</a:t>
            </a:r>
          </a:p>
        </p:txBody>
      </p:sp>
      <p:sp>
        <p:nvSpPr>
          <p:cNvPr id="9" name="Rectangle 5"/>
          <p:cNvSpPr>
            <a:spLocks noGrp="1" noChangeArrowheads="1"/>
          </p:cNvSpPr>
          <p:nvPr>
            <p:ph type="subTitle" idx="1"/>
          </p:nvPr>
        </p:nvSpPr>
        <p:spPr>
          <a:xfrm>
            <a:off x="2362200" y="2286000"/>
            <a:ext cx="5181600" cy="2590800"/>
          </a:xfrm>
        </p:spPr>
        <p:txBody>
          <a:bodyPr/>
          <a:lstStyle>
            <a:lvl1pPr marL="0" indent="0">
              <a:buNone/>
              <a:defRPr sz="2000"/>
            </a:lvl1pPr>
          </a:lstStyle>
          <a:p>
            <a:r>
              <a:rPr lang="en-US" dirty="0" smtClean="0"/>
              <a:t>From the smallest technological device to the largest computational system, Illinois excels at pioneering parallelism. Illinois parallel computing research, education, and facilities are leading the way to bring the power of parallelism to all. </a:t>
            </a:r>
          </a:p>
          <a:p>
            <a:r>
              <a:rPr lang="en-US" dirty="0" err="1" smtClean="0"/>
              <a:t>www.parallel.illinois.edu</a:t>
            </a:r>
            <a:endParaRPr lang="en-US" dirty="0" smtClean="0"/>
          </a:p>
          <a:p>
            <a:endParaRPr lang="en-US" dirty="0" smtClean="0"/>
          </a:p>
        </p:txBody>
      </p:sp>
    </p:spTree>
    <p:extLst>
      <p:ext uri="{BB962C8B-B14F-4D97-AF65-F5344CB8AC3E}">
        <p14:creationId xmlns:p14="http://schemas.microsoft.com/office/powerpoint/2010/main" val="824907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46347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213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9"/>
            <a:ext cx="6019800" cy="58213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993280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2" name="Shape 12"/>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a:spcBef>
                <a:spcPts val="0"/>
              </a:spcBef>
              <a:defRPr/>
            </a:lvl1pPr>
            <a:lvl2pPr indent="457200">
              <a:spcBef>
                <a:spcPts val="0"/>
              </a:spcBef>
              <a:defRPr/>
            </a:lvl2pPr>
            <a:lvl3pPr indent="914400">
              <a:spcBef>
                <a:spcPts val="0"/>
              </a:spcBef>
              <a:defRPr/>
            </a:lvl3pPr>
            <a:lvl4pPr indent="1371600">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extLst>
      <p:ext uri="{BB962C8B-B14F-4D97-AF65-F5344CB8AC3E}">
        <p14:creationId xmlns:p14="http://schemas.microsoft.com/office/powerpoint/2010/main" val="1252661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89573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080" indent="0">
              <a:buNone/>
              <a:defRPr sz="1800"/>
            </a:lvl2pPr>
            <a:lvl3pPr marL="914160" indent="0">
              <a:buNone/>
              <a:defRPr sz="1600"/>
            </a:lvl3pPr>
            <a:lvl4pPr marL="1371238" indent="0">
              <a:buNone/>
              <a:defRPr sz="1400"/>
            </a:lvl4pPr>
            <a:lvl5pPr marL="1828316" indent="0">
              <a:buNone/>
              <a:defRPr sz="1400"/>
            </a:lvl5pPr>
            <a:lvl6pPr marL="2285397" indent="0">
              <a:buNone/>
              <a:defRPr sz="1400"/>
            </a:lvl6pPr>
            <a:lvl7pPr marL="2742475" indent="0">
              <a:buNone/>
              <a:defRPr sz="1400"/>
            </a:lvl7pPr>
            <a:lvl8pPr marL="3199555" indent="0">
              <a:buNone/>
              <a:defRPr sz="1400"/>
            </a:lvl8pPr>
            <a:lvl9pPr marL="3656635" indent="0">
              <a:buNone/>
              <a:defRPr sz="1400"/>
            </a:lvl9pPr>
          </a:lstStyle>
          <a:p>
            <a:pPr lvl="0"/>
            <a:r>
              <a:rPr lang="en-US" smtClean="0"/>
              <a:t>Click to edit Master text styles</a:t>
            </a:r>
          </a:p>
        </p:txBody>
      </p:sp>
    </p:spTree>
    <p:extLst>
      <p:ext uri="{BB962C8B-B14F-4D97-AF65-F5344CB8AC3E}">
        <p14:creationId xmlns:p14="http://schemas.microsoft.com/office/powerpoint/2010/main" val="684733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371600"/>
            <a:ext cx="4038600" cy="4724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371600"/>
            <a:ext cx="4038600" cy="4724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95730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080" indent="0">
              <a:buNone/>
              <a:defRPr sz="2000" b="1"/>
            </a:lvl2pPr>
            <a:lvl3pPr marL="914160" indent="0">
              <a:buNone/>
              <a:defRPr sz="1800" b="1"/>
            </a:lvl3pPr>
            <a:lvl4pPr marL="1371238" indent="0">
              <a:buNone/>
              <a:defRPr sz="1600" b="1"/>
            </a:lvl4pPr>
            <a:lvl5pPr marL="1828316" indent="0">
              <a:buNone/>
              <a:defRPr sz="1600" b="1"/>
            </a:lvl5pPr>
            <a:lvl6pPr marL="2285397" indent="0">
              <a:buNone/>
              <a:defRPr sz="1600" b="1"/>
            </a:lvl6pPr>
            <a:lvl7pPr marL="2742475" indent="0">
              <a:buNone/>
              <a:defRPr sz="1600" b="1"/>
            </a:lvl7pPr>
            <a:lvl8pPr marL="3199555" indent="0">
              <a:buNone/>
              <a:defRPr sz="1600" b="1"/>
            </a:lvl8pPr>
            <a:lvl9pPr marL="3656635"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535113"/>
            <a:ext cx="4041775" cy="639762"/>
          </a:xfrm>
        </p:spPr>
        <p:txBody>
          <a:bodyPr anchor="b"/>
          <a:lstStyle>
            <a:lvl1pPr marL="0" indent="0">
              <a:buNone/>
              <a:defRPr sz="2400" b="1"/>
            </a:lvl1pPr>
            <a:lvl2pPr marL="457080" indent="0">
              <a:buNone/>
              <a:defRPr sz="2000" b="1"/>
            </a:lvl2pPr>
            <a:lvl3pPr marL="914160" indent="0">
              <a:buNone/>
              <a:defRPr sz="1800" b="1"/>
            </a:lvl3pPr>
            <a:lvl4pPr marL="1371238" indent="0">
              <a:buNone/>
              <a:defRPr sz="1600" b="1"/>
            </a:lvl4pPr>
            <a:lvl5pPr marL="1828316" indent="0">
              <a:buNone/>
              <a:defRPr sz="1600" b="1"/>
            </a:lvl5pPr>
            <a:lvl6pPr marL="2285397" indent="0">
              <a:buNone/>
              <a:defRPr sz="1600" b="1"/>
            </a:lvl6pPr>
            <a:lvl7pPr marL="2742475" indent="0">
              <a:buNone/>
              <a:defRPr sz="1600" b="1"/>
            </a:lvl7pPr>
            <a:lvl8pPr marL="3199555" indent="0">
              <a:buNone/>
              <a:defRPr sz="1600" b="1"/>
            </a:lvl8pPr>
            <a:lvl9pPr marL="3656635"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59824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26233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357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5"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5"/>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5" y="1435100"/>
            <a:ext cx="3008313" cy="4691063"/>
          </a:xfrm>
        </p:spPr>
        <p:txBody>
          <a:bodyPr/>
          <a:lstStyle>
            <a:lvl1pPr marL="0" indent="0">
              <a:buNone/>
              <a:defRPr sz="1400"/>
            </a:lvl1pPr>
            <a:lvl2pPr marL="457080" indent="0">
              <a:buNone/>
              <a:defRPr sz="1200"/>
            </a:lvl2pPr>
            <a:lvl3pPr marL="914160" indent="0">
              <a:buNone/>
              <a:defRPr sz="1000"/>
            </a:lvl3pPr>
            <a:lvl4pPr marL="1371238" indent="0">
              <a:buNone/>
              <a:defRPr sz="900"/>
            </a:lvl4pPr>
            <a:lvl5pPr marL="1828316" indent="0">
              <a:buNone/>
              <a:defRPr sz="900"/>
            </a:lvl5pPr>
            <a:lvl6pPr marL="2285397" indent="0">
              <a:buNone/>
              <a:defRPr sz="900"/>
            </a:lvl6pPr>
            <a:lvl7pPr marL="2742475" indent="0">
              <a:buNone/>
              <a:defRPr sz="900"/>
            </a:lvl7pPr>
            <a:lvl8pPr marL="3199555" indent="0">
              <a:buNone/>
              <a:defRPr sz="900"/>
            </a:lvl8pPr>
            <a:lvl9pPr marL="3656635" indent="0">
              <a:buNone/>
              <a:defRPr sz="900"/>
            </a:lvl9pPr>
          </a:lstStyle>
          <a:p>
            <a:pPr lvl="0"/>
            <a:r>
              <a:rPr lang="en-US" smtClean="0"/>
              <a:t>Click to edit Master text styles</a:t>
            </a:r>
          </a:p>
        </p:txBody>
      </p:sp>
    </p:spTree>
    <p:extLst>
      <p:ext uri="{BB962C8B-B14F-4D97-AF65-F5344CB8AC3E}">
        <p14:creationId xmlns:p14="http://schemas.microsoft.com/office/powerpoint/2010/main" val="1403744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080" indent="0">
              <a:buNone/>
              <a:defRPr sz="2800"/>
            </a:lvl2pPr>
            <a:lvl3pPr marL="914160" indent="0">
              <a:buNone/>
              <a:defRPr sz="2400"/>
            </a:lvl3pPr>
            <a:lvl4pPr marL="1371238" indent="0">
              <a:buNone/>
              <a:defRPr sz="2000"/>
            </a:lvl4pPr>
            <a:lvl5pPr marL="1828316" indent="0">
              <a:buNone/>
              <a:defRPr sz="2000"/>
            </a:lvl5pPr>
            <a:lvl6pPr marL="2285397" indent="0">
              <a:buNone/>
              <a:defRPr sz="2000"/>
            </a:lvl6pPr>
            <a:lvl7pPr marL="2742475" indent="0">
              <a:buNone/>
              <a:defRPr sz="2000"/>
            </a:lvl7pPr>
            <a:lvl8pPr marL="3199555" indent="0">
              <a:buNone/>
              <a:defRPr sz="2000"/>
            </a:lvl8pPr>
            <a:lvl9pPr marL="3656635"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080" indent="0">
              <a:buNone/>
              <a:defRPr sz="1200"/>
            </a:lvl2pPr>
            <a:lvl3pPr marL="914160" indent="0">
              <a:buNone/>
              <a:defRPr sz="1000"/>
            </a:lvl3pPr>
            <a:lvl4pPr marL="1371238" indent="0">
              <a:buNone/>
              <a:defRPr sz="900"/>
            </a:lvl4pPr>
            <a:lvl5pPr marL="1828316" indent="0">
              <a:buNone/>
              <a:defRPr sz="900"/>
            </a:lvl5pPr>
            <a:lvl6pPr marL="2285397" indent="0">
              <a:buNone/>
              <a:defRPr sz="900"/>
            </a:lvl6pPr>
            <a:lvl7pPr marL="2742475" indent="0">
              <a:buNone/>
              <a:defRPr sz="900"/>
            </a:lvl7pPr>
            <a:lvl8pPr marL="3199555" indent="0">
              <a:buNone/>
              <a:defRPr sz="900"/>
            </a:lvl8pPr>
            <a:lvl9pPr marL="3656635" indent="0">
              <a:buNone/>
              <a:defRPr sz="900"/>
            </a:lvl9pPr>
          </a:lstStyle>
          <a:p>
            <a:pPr lvl="0"/>
            <a:r>
              <a:rPr lang="en-US" smtClean="0"/>
              <a:t>Click to edit Master text styles</a:t>
            </a:r>
          </a:p>
        </p:txBody>
      </p:sp>
    </p:spTree>
    <p:extLst>
      <p:ext uri="{BB962C8B-B14F-4D97-AF65-F5344CB8AC3E}">
        <p14:creationId xmlns:p14="http://schemas.microsoft.com/office/powerpoint/2010/main" val="48628081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71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15" tIns="45708" rIns="91415" bIns="45708" numCol="1" anchor="ctr" anchorCtr="0" compatLnSpc="1">
            <a:prstTxWarp prst="textNoShape">
              <a:avLst/>
            </a:prstTxWarp>
          </a:bodyPr>
          <a:lstStyle/>
          <a:p>
            <a:pPr lvl="0"/>
            <a:r>
              <a:rPr lang="en-US" altLang="x-none"/>
              <a:t>Click to edit Master title style</a:t>
            </a:r>
          </a:p>
        </p:txBody>
      </p:sp>
      <p:sp>
        <p:nvSpPr>
          <p:cNvPr id="1027" name="Rectangle 3"/>
          <p:cNvSpPr>
            <a:spLocks noGrp="1" noChangeArrowheads="1"/>
          </p:cNvSpPr>
          <p:nvPr>
            <p:ph type="body" idx="1"/>
          </p:nvPr>
        </p:nvSpPr>
        <p:spPr bwMode="auto">
          <a:xfrm>
            <a:off x="457200" y="1371600"/>
            <a:ext cx="8229600"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15" tIns="45708" rIns="91415" bIns="45708"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a:p>
            <a:pPr lvl="4"/>
            <a:endParaRPr lang="en-US" altLang="x-none"/>
          </a:p>
        </p:txBody>
      </p:sp>
    </p:spTree>
  </p:cSld>
  <p:clrMap bg1="lt1" tx1="dk1" bg2="lt2" tx2="dk2" accent1="accent1" accent2="accent2" accent3="accent3" accent4="accent4" accent5="accent5" accent6="accent6" hlink="hlink" folHlink="folHlink"/>
  <p:sldLayoutIdLst>
    <p:sldLayoutId id="2147484219" r:id="rId1"/>
    <p:sldLayoutId id="2147484209" r:id="rId2"/>
    <p:sldLayoutId id="2147484210" r:id="rId3"/>
    <p:sldLayoutId id="2147484211" r:id="rId4"/>
    <p:sldLayoutId id="2147484212" r:id="rId5"/>
    <p:sldLayoutId id="2147484213" r:id="rId6"/>
    <p:sldLayoutId id="2147484214" r:id="rId7"/>
    <p:sldLayoutId id="2147484215" r:id="rId8"/>
    <p:sldLayoutId id="2147484216" r:id="rId9"/>
    <p:sldLayoutId id="2147484217" r:id="rId10"/>
    <p:sldLayoutId id="2147484218" r:id="rId11"/>
    <p:sldLayoutId id="2147484220" r:id="rId12"/>
  </p:sldLayoutIdLst>
  <p:timing>
    <p:tnLst>
      <p:par>
        <p:cTn id="1" dur="indefinite" restart="never" nodeType="tmRoot"/>
      </p:par>
    </p:tnLst>
  </p:timing>
  <p:hf sldNum="0" hdr="0" dt="0"/>
  <p:txStyles>
    <p:titleStyle>
      <a:lvl1pPr algn="l" rtl="0" eaLnBrk="0" fontAlgn="base" hangingPunct="0">
        <a:spcBef>
          <a:spcPct val="0"/>
        </a:spcBef>
        <a:spcAft>
          <a:spcPct val="0"/>
        </a:spcAft>
        <a:defRPr sz="3000" b="1">
          <a:solidFill>
            <a:schemeClr val="tx2"/>
          </a:solidFill>
          <a:latin typeface="+mj-lt"/>
          <a:ea typeface="ＭＳ Ｐゴシック" charset="-128"/>
          <a:cs typeface="ＭＳ Ｐゴシック" charset="-128"/>
        </a:defRPr>
      </a:lvl1pPr>
      <a:lvl2pPr algn="l" rtl="0" eaLnBrk="0" fontAlgn="base" hangingPunct="0">
        <a:spcBef>
          <a:spcPct val="0"/>
        </a:spcBef>
        <a:spcAft>
          <a:spcPct val="0"/>
        </a:spcAft>
        <a:defRPr sz="3000" b="1">
          <a:solidFill>
            <a:schemeClr val="tx2"/>
          </a:solidFill>
          <a:latin typeface="Arial" pitchFamily="-106" charset="0"/>
          <a:ea typeface="ＭＳ Ｐゴシック" charset="-128"/>
          <a:cs typeface="ＭＳ Ｐゴシック" charset="-128"/>
        </a:defRPr>
      </a:lvl2pPr>
      <a:lvl3pPr algn="l" rtl="0" eaLnBrk="0" fontAlgn="base" hangingPunct="0">
        <a:spcBef>
          <a:spcPct val="0"/>
        </a:spcBef>
        <a:spcAft>
          <a:spcPct val="0"/>
        </a:spcAft>
        <a:defRPr sz="3000" b="1">
          <a:solidFill>
            <a:schemeClr val="tx2"/>
          </a:solidFill>
          <a:latin typeface="Arial" pitchFamily="-106" charset="0"/>
          <a:ea typeface="ＭＳ Ｐゴシック" charset="-128"/>
          <a:cs typeface="ＭＳ Ｐゴシック" charset="-128"/>
        </a:defRPr>
      </a:lvl3pPr>
      <a:lvl4pPr algn="l" rtl="0" eaLnBrk="0" fontAlgn="base" hangingPunct="0">
        <a:spcBef>
          <a:spcPct val="0"/>
        </a:spcBef>
        <a:spcAft>
          <a:spcPct val="0"/>
        </a:spcAft>
        <a:defRPr sz="3000" b="1">
          <a:solidFill>
            <a:schemeClr val="tx2"/>
          </a:solidFill>
          <a:latin typeface="Arial" pitchFamily="-106" charset="0"/>
          <a:ea typeface="ＭＳ Ｐゴシック" charset="-128"/>
          <a:cs typeface="ＭＳ Ｐゴシック" charset="-128"/>
        </a:defRPr>
      </a:lvl4pPr>
      <a:lvl5pPr algn="l" rtl="0" eaLnBrk="0" fontAlgn="base" hangingPunct="0">
        <a:spcBef>
          <a:spcPct val="0"/>
        </a:spcBef>
        <a:spcAft>
          <a:spcPct val="0"/>
        </a:spcAft>
        <a:defRPr sz="3000" b="1">
          <a:solidFill>
            <a:schemeClr val="tx2"/>
          </a:solidFill>
          <a:latin typeface="Arial" pitchFamily="-106" charset="0"/>
          <a:ea typeface="ＭＳ Ｐゴシック" charset="-128"/>
          <a:cs typeface="ＭＳ Ｐゴシック" charset="-128"/>
        </a:defRPr>
      </a:lvl5pPr>
      <a:lvl6pPr marL="457080" algn="l" rtl="0" fontAlgn="base">
        <a:spcBef>
          <a:spcPct val="0"/>
        </a:spcBef>
        <a:spcAft>
          <a:spcPct val="0"/>
        </a:spcAft>
        <a:defRPr sz="3000" b="1">
          <a:solidFill>
            <a:schemeClr val="tx2"/>
          </a:solidFill>
          <a:latin typeface="Arial" pitchFamily="-106" charset="0"/>
        </a:defRPr>
      </a:lvl6pPr>
      <a:lvl7pPr marL="914160" algn="l" rtl="0" fontAlgn="base">
        <a:spcBef>
          <a:spcPct val="0"/>
        </a:spcBef>
        <a:spcAft>
          <a:spcPct val="0"/>
        </a:spcAft>
        <a:defRPr sz="3000" b="1">
          <a:solidFill>
            <a:schemeClr val="tx2"/>
          </a:solidFill>
          <a:latin typeface="Arial" pitchFamily="-106" charset="0"/>
        </a:defRPr>
      </a:lvl7pPr>
      <a:lvl8pPr marL="1371238" algn="l" rtl="0" fontAlgn="base">
        <a:spcBef>
          <a:spcPct val="0"/>
        </a:spcBef>
        <a:spcAft>
          <a:spcPct val="0"/>
        </a:spcAft>
        <a:defRPr sz="3000" b="1">
          <a:solidFill>
            <a:schemeClr val="tx2"/>
          </a:solidFill>
          <a:latin typeface="Arial" pitchFamily="-106" charset="0"/>
        </a:defRPr>
      </a:lvl8pPr>
      <a:lvl9pPr marL="1828316" algn="l" rtl="0" fontAlgn="base">
        <a:spcBef>
          <a:spcPct val="0"/>
        </a:spcBef>
        <a:spcAft>
          <a:spcPct val="0"/>
        </a:spcAft>
        <a:defRPr sz="3000" b="1">
          <a:solidFill>
            <a:schemeClr val="tx2"/>
          </a:solidFill>
          <a:latin typeface="Arial" pitchFamily="-106" charset="0"/>
        </a:defRPr>
      </a:lvl9pPr>
    </p:titleStyle>
    <p:bodyStyle>
      <a:lvl1pPr marL="339725" indent="-339725" algn="l" rtl="0" eaLnBrk="0" fontAlgn="base" hangingPunct="0">
        <a:spcBef>
          <a:spcPct val="20000"/>
        </a:spcBef>
        <a:spcAft>
          <a:spcPct val="0"/>
        </a:spcAft>
        <a:buClr>
          <a:schemeClr val="tx2"/>
        </a:buClr>
        <a:buChar char="•"/>
        <a:defRPr sz="2400">
          <a:solidFill>
            <a:schemeClr val="tx1"/>
          </a:solidFill>
          <a:latin typeface="+mn-lt"/>
          <a:ea typeface="ＭＳ Ｐゴシック" charset="-128"/>
          <a:cs typeface="ＭＳ Ｐゴシック" charset="-128"/>
        </a:defRPr>
      </a:lvl1pPr>
      <a:lvl2pPr marL="739775" indent="-282575" algn="l" rtl="0" eaLnBrk="0" fontAlgn="base" hangingPunct="0">
        <a:spcBef>
          <a:spcPct val="20000"/>
        </a:spcBef>
        <a:spcAft>
          <a:spcPct val="0"/>
        </a:spcAft>
        <a:buClr>
          <a:schemeClr val="tx2"/>
        </a:buClr>
        <a:buChar char="•"/>
        <a:defRPr sz="2000">
          <a:solidFill>
            <a:schemeClr val="tx1"/>
          </a:solidFill>
          <a:latin typeface="+mn-lt"/>
          <a:ea typeface="ＭＳ Ｐゴシック" pitchFamily="-106" charset="-128"/>
        </a:defRPr>
      </a:lvl2pPr>
      <a:lvl3pPr marL="1139825" indent="-225425" algn="l" rtl="0" eaLnBrk="0" fontAlgn="base" hangingPunct="0">
        <a:spcBef>
          <a:spcPct val="20000"/>
        </a:spcBef>
        <a:spcAft>
          <a:spcPct val="0"/>
        </a:spcAft>
        <a:buClr>
          <a:schemeClr val="tx2"/>
        </a:buClr>
        <a:buChar char="•"/>
        <a:defRPr sz="2000">
          <a:solidFill>
            <a:schemeClr val="tx1"/>
          </a:solidFill>
          <a:latin typeface="+mn-lt"/>
          <a:ea typeface="ＭＳ Ｐゴシック" pitchFamily="-106" charset="-128"/>
        </a:defRPr>
      </a:lvl3pPr>
      <a:lvl4pPr marL="1597025" indent="-225425" algn="l" rtl="0" eaLnBrk="0" fontAlgn="base" hangingPunct="0">
        <a:spcBef>
          <a:spcPct val="20000"/>
        </a:spcBef>
        <a:spcAft>
          <a:spcPct val="0"/>
        </a:spcAft>
        <a:buClr>
          <a:schemeClr val="tx2"/>
        </a:buClr>
        <a:buChar char="•"/>
        <a:defRPr sz="1700">
          <a:solidFill>
            <a:schemeClr val="tx1"/>
          </a:solidFill>
          <a:latin typeface="+mn-lt"/>
          <a:ea typeface="ＭＳ Ｐゴシック" pitchFamily="-106" charset="-128"/>
        </a:defRPr>
      </a:lvl4pPr>
      <a:lvl5pPr marL="2054225" indent="-225425" algn="l" rtl="0" eaLnBrk="0" fontAlgn="base" hangingPunct="0">
        <a:spcBef>
          <a:spcPct val="20000"/>
        </a:spcBef>
        <a:spcAft>
          <a:spcPct val="0"/>
        </a:spcAft>
        <a:buClr>
          <a:schemeClr val="tx2"/>
        </a:buClr>
        <a:buChar char="•"/>
        <a:defRPr sz="1700">
          <a:solidFill>
            <a:schemeClr val="tx1"/>
          </a:solidFill>
          <a:latin typeface="+mn-lt"/>
          <a:ea typeface="ＭＳ Ｐゴシック" pitchFamily="-106" charset="-128"/>
        </a:defRPr>
      </a:lvl5pPr>
      <a:lvl6pPr marL="2513936" indent="-228540" algn="l" rtl="0" fontAlgn="base">
        <a:spcBef>
          <a:spcPct val="20000"/>
        </a:spcBef>
        <a:spcAft>
          <a:spcPct val="0"/>
        </a:spcAft>
        <a:buClr>
          <a:schemeClr val="tx2"/>
        </a:buClr>
        <a:buChar char="•"/>
        <a:defRPr sz="1700">
          <a:solidFill>
            <a:schemeClr val="tx1"/>
          </a:solidFill>
          <a:latin typeface="+mn-lt"/>
          <a:ea typeface="ＭＳ Ｐゴシック" pitchFamily="-106" charset="-128"/>
        </a:defRPr>
      </a:lvl6pPr>
      <a:lvl7pPr marL="2971015" indent="-228540" algn="l" rtl="0" fontAlgn="base">
        <a:spcBef>
          <a:spcPct val="20000"/>
        </a:spcBef>
        <a:spcAft>
          <a:spcPct val="0"/>
        </a:spcAft>
        <a:buClr>
          <a:schemeClr val="tx2"/>
        </a:buClr>
        <a:buChar char="•"/>
        <a:defRPr sz="1700">
          <a:solidFill>
            <a:schemeClr val="tx1"/>
          </a:solidFill>
          <a:latin typeface="+mn-lt"/>
          <a:ea typeface="ＭＳ Ｐゴシック" pitchFamily="-106" charset="-128"/>
        </a:defRPr>
      </a:lvl7pPr>
      <a:lvl8pPr marL="3428095" indent="-228540" algn="l" rtl="0" fontAlgn="base">
        <a:spcBef>
          <a:spcPct val="20000"/>
        </a:spcBef>
        <a:spcAft>
          <a:spcPct val="0"/>
        </a:spcAft>
        <a:buClr>
          <a:schemeClr val="tx2"/>
        </a:buClr>
        <a:buChar char="•"/>
        <a:defRPr sz="1700">
          <a:solidFill>
            <a:schemeClr val="tx1"/>
          </a:solidFill>
          <a:latin typeface="+mn-lt"/>
          <a:ea typeface="ＭＳ Ｐゴシック" pitchFamily="-106" charset="-128"/>
        </a:defRPr>
      </a:lvl8pPr>
      <a:lvl9pPr marL="3885175" indent="-228540" algn="l" rtl="0" fontAlgn="base">
        <a:spcBef>
          <a:spcPct val="20000"/>
        </a:spcBef>
        <a:spcAft>
          <a:spcPct val="0"/>
        </a:spcAft>
        <a:buClr>
          <a:schemeClr val="tx2"/>
        </a:buClr>
        <a:buChar char="•"/>
        <a:defRPr sz="1700">
          <a:solidFill>
            <a:schemeClr val="tx1"/>
          </a:solidFill>
          <a:latin typeface="+mn-lt"/>
          <a:ea typeface="ＭＳ Ｐゴシック" pitchFamily="-106" charset="-128"/>
        </a:defRPr>
      </a:lvl9pPr>
    </p:bodyStyle>
    <p:otherStyle>
      <a:defPPr>
        <a:defRPr lang="en-US"/>
      </a:defPPr>
      <a:lvl1pPr marL="0" algn="l" defTabSz="457080" rtl="0" eaLnBrk="1" latinLnBrk="0" hangingPunct="1">
        <a:defRPr sz="1800" kern="1200">
          <a:solidFill>
            <a:schemeClr val="tx1"/>
          </a:solidFill>
          <a:latin typeface="+mn-lt"/>
          <a:ea typeface="+mn-ea"/>
          <a:cs typeface="+mn-cs"/>
        </a:defRPr>
      </a:lvl1pPr>
      <a:lvl2pPr marL="457080" algn="l" defTabSz="457080" rtl="0" eaLnBrk="1" latinLnBrk="0" hangingPunct="1">
        <a:defRPr sz="1800" kern="1200">
          <a:solidFill>
            <a:schemeClr val="tx1"/>
          </a:solidFill>
          <a:latin typeface="+mn-lt"/>
          <a:ea typeface="+mn-ea"/>
          <a:cs typeface="+mn-cs"/>
        </a:defRPr>
      </a:lvl2pPr>
      <a:lvl3pPr marL="914160" algn="l" defTabSz="457080" rtl="0" eaLnBrk="1" latinLnBrk="0" hangingPunct="1">
        <a:defRPr sz="1800" kern="1200">
          <a:solidFill>
            <a:schemeClr val="tx1"/>
          </a:solidFill>
          <a:latin typeface="+mn-lt"/>
          <a:ea typeface="+mn-ea"/>
          <a:cs typeface="+mn-cs"/>
        </a:defRPr>
      </a:lvl3pPr>
      <a:lvl4pPr marL="1371238" algn="l" defTabSz="457080" rtl="0" eaLnBrk="1" latinLnBrk="0" hangingPunct="1">
        <a:defRPr sz="1800" kern="1200">
          <a:solidFill>
            <a:schemeClr val="tx1"/>
          </a:solidFill>
          <a:latin typeface="+mn-lt"/>
          <a:ea typeface="+mn-ea"/>
          <a:cs typeface="+mn-cs"/>
        </a:defRPr>
      </a:lvl4pPr>
      <a:lvl5pPr marL="1828316" algn="l" defTabSz="457080" rtl="0" eaLnBrk="1" latinLnBrk="0" hangingPunct="1">
        <a:defRPr sz="1800" kern="1200">
          <a:solidFill>
            <a:schemeClr val="tx1"/>
          </a:solidFill>
          <a:latin typeface="+mn-lt"/>
          <a:ea typeface="+mn-ea"/>
          <a:cs typeface="+mn-cs"/>
        </a:defRPr>
      </a:lvl5pPr>
      <a:lvl6pPr marL="2285397" algn="l" defTabSz="457080" rtl="0" eaLnBrk="1" latinLnBrk="0" hangingPunct="1">
        <a:defRPr sz="1800" kern="1200">
          <a:solidFill>
            <a:schemeClr val="tx1"/>
          </a:solidFill>
          <a:latin typeface="+mn-lt"/>
          <a:ea typeface="+mn-ea"/>
          <a:cs typeface="+mn-cs"/>
        </a:defRPr>
      </a:lvl6pPr>
      <a:lvl7pPr marL="2742475" algn="l" defTabSz="457080" rtl="0" eaLnBrk="1" latinLnBrk="0" hangingPunct="1">
        <a:defRPr sz="1800" kern="1200">
          <a:solidFill>
            <a:schemeClr val="tx1"/>
          </a:solidFill>
          <a:latin typeface="+mn-lt"/>
          <a:ea typeface="+mn-ea"/>
          <a:cs typeface="+mn-cs"/>
        </a:defRPr>
      </a:lvl7pPr>
      <a:lvl8pPr marL="3199555" algn="l" defTabSz="457080" rtl="0" eaLnBrk="1" latinLnBrk="0" hangingPunct="1">
        <a:defRPr sz="1800" kern="1200">
          <a:solidFill>
            <a:schemeClr val="tx1"/>
          </a:solidFill>
          <a:latin typeface="+mn-lt"/>
          <a:ea typeface="+mn-ea"/>
          <a:cs typeface="+mn-cs"/>
        </a:defRPr>
      </a:lvl8pPr>
      <a:lvl9pPr marL="3656635" algn="l" defTabSz="45708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2.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3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swift-lang.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image" Target="../media/image11.png"/><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1" Type="http://schemas.openxmlformats.org/officeDocument/2006/relationships/image" Target="../media/image20.png"/><Relationship Id="rId12" Type="http://schemas.openxmlformats.org/officeDocument/2006/relationships/image" Target="../media/image21.png"/><Relationship Id="rId13" Type="http://schemas.openxmlformats.org/officeDocument/2006/relationships/image" Target="../media/image22.png"/><Relationship Id="rId14" Type="http://schemas.openxmlformats.org/officeDocument/2006/relationships/image" Target="../media/image23.png"/><Relationship Id="rId15" Type="http://schemas.openxmlformats.org/officeDocument/2006/relationships/image" Target="../media/image24.png"/><Relationship Id="rId16"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13.emf"/><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8" Type="http://schemas.openxmlformats.org/officeDocument/2006/relationships/image" Target="../media/image17.png"/><Relationship Id="rId9" Type="http://schemas.openxmlformats.org/officeDocument/2006/relationships/image" Target="../media/image18.png"/><Relationship Id="rId10"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jpeg"/><Relationship Id="rId5" Type="http://schemas.openxmlformats.org/officeDocument/2006/relationships/image" Target="../media/image29.gif"/><Relationship Id="rId6" Type="http://schemas.openxmlformats.org/officeDocument/2006/relationships/image" Target="../media/image25.png"/><Relationship Id="rId7" Type="http://schemas.openxmlformats.org/officeDocument/2006/relationships/image" Target="../media/image24.png"/><Relationship Id="rId8"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Title 1"/>
          <p:cNvSpPr>
            <a:spLocks noGrp="1"/>
          </p:cNvSpPr>
          <p:nvPr>
            <p:ph type="ctrTitle"/>
          </p:nvPr>
        </p:nvSpPr>
        <p:spPr>
          <a:xfrm>
            <a:off x="990600" y="1066800"/>
            <a:ext cx="7467600" cy="838200"/>
          </a:xfrm>
        </p:spPr>
        <p:txBody>
          <a:bodyPr/>
          <a:lstStyle/>
          <a:p>
            <a:r>
              <a:rPr lang="en-US" altLang="x-none" sz="2800" b="0"/>
              <a:t>Swift Parallel Scripting for </a:t>
            </a:r>
            <a:br>
              <a:rPr lang="en-US" altLang="x-none" sz="2800" b="0"/>
            </a:br>
            <a:r>
              <a:rPr lang="en-US" altLang="x-none" sz="2800" b="0"/>
              <a:t>High-Performance Workflow</a:t>
            </a:r>
            <a:endParaRPr lang="x-none" altLang="x-none" sz="2800" dirty="0"/>
          </a:p>
        </p:txBody>
      </p:sp>
      <p:sp>
        <p:nvSpPr>
          <p:cNvPr id="5122" name="Subtitle 2"/>
          <p:cNvSpPr>
            <a:spLocks noGrp="1"/>
          </p:cNvSpPr>
          <p:nvPr>
            <p:ph type="subTitle" idx="1"/>
          </p:nvPr>
        </p:nvSpPr>
        <p:spPr>
          <a:xfrm>
            <a:off x="1219200" y="2286000"/>
            <a:ext cx="7772400" cy="2590800"/>
          </a:xfrm>
        </p:spPr>
        <p:txBody>
          <a:bodyPr/>
          <a:lstStyle/>
          <a:p>
            <a:r>
              <a:rPr lang="en-US" altLang="x-none">
                <a:solidFill>
                  <a:schemeClr val="bg1"/>
                </a:solidFill>
              </a:rPr>
              <a:t>Daniel S. Katz</a:t>
            </a:r>
          </a:p>
          <a:p>
            <a:r>
              <a:rPr lang="en-US" altLang="x-none">
                <a:solidFill>
                  <a:schemeClr val="bg1"/>
                </a:solidFill>
              </a:rPr>
              <a:t>Assistant Director for Scientific Software &amp; Applications, NCSA</a:t>
            </a:r>
          </a:p>
          <a:p>
            <a:r>
              <a:rPr lang="en-US" altLang="x-none">
                <a:solidFill>
                  <a:schemeClr val="bg1"/>
                </a:solidFill>
              </a:rPr>
              <a:t>Research Associate Professor, CS</a:t>
            </a:r>
          </a:p>
          <a:p>
            <a:r>
              <a:rPr lang="en-US" altLang="x-none">
                <a:solidFill>
                  <a:schemeClr val="bg1"/>
                </a:solidFill>
              </a:rPr>
              <a:t>Research Associate Professor, ECE</a:t>
            </a:r>
          </a:p>
          <a:p>
            <a:r>
              <a:rPr lang="en-US" altLang="x-none">
                <a:solidFill>
                  <a:schemeClr val="bg1"/>
                </a:solidFill>
              </a:rPr>
              <a:t>Research Associate Professor, iSchool</a:t>
            </a:r>
          </a:p>
          <a:p>
            <a:r>
              <a:rPr lang="en-US" altLang="x-none">
                <a:solidFill>
                  <a:schemeClr val="bg1"/>
                </a:solidFill>
              </a:rPr>
              <a:t>dskatz@illinois.edu, d.katz@ieee.org, @danielskatz</a:t>
            </a:r>
          </a:p>
          <a:p>
            <a:endParaRPr lang="x-none" altLang="x-none"/>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ChangeArrowheads="1"/>
          </p:cNvSpPr>
          <p:nvPr/>
        </p:nvSpPr>
        <p:spPr bwMode="auto">
          <a:xfrm>
            <a:off x="0" y="5257800"/>
            <a:ext cx="9144000" cy="1600200"/>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2" name="Title 1"/>
          <p:cNvSpPr>
            <a:spLocks noGrp="1"/>
          </p:cNvSpPr>
          <p:nvPr>
            <p:ph type="title"/>
          </p:nvPr>
        </p:nvSpPr>
        <p:spPr>
          <a:xfrm>
            <a:off x="457200" y="76200"/>
            <a:ext cx="8229600" cy="1143000"/>
          </a:xfrm>
        </p:spPr>
        <p:txBody>
          <a:bodyPr/>
          <a:lstStyle/>
          <a:p>
            <a:r>
              <a:rPr lang="en-US" dirty="0" smtClean="0">
                <a:solidFill>
                  <a:srgbClr val="406F9E"/>
                </a:solidFill>
              </a:rPr>
              <a:t>Parallel tasks in Swift/T</a:t>
            </a:r>
            <a:endParaRPr lang="en-US" dirty="0">
              <a:solidFill>
                <a:srgbClr val="406F9E"/>
              </a:solidFill>
            </a:endParaRPr>
          </a:p>
        </p:txBody>
      </p:sp>
      <p:sp>
        <p:nvSpPr>
          <p:cNvPr id="6" name="Content Placeholder 2"/>
          <p:cNvSpPr>
            <a:spLocks noGrp="1"/>
          </p:cNvSpPr>
          <p:nvPr>
            <p:ph idx="1"/>
          </p:nvPr>
        </p:nvSpPr>
        <p:spPr>
          <a:xfrm>
            <a:off x="1066800" y="4724400"/>
            <a:ext cx="8229600" cy="2743200"/>
          </a:xfrm>
        </p:spPr>
        <p:txBody>
          <a:bodyPr>
            <a:noAutofit/>
          </a:bodyPr>
          <a:lstStyle/>
          <a:p>
            <a:r>
              <a:rPr lang="en-US" dirty="0" smtClean="0">
                <a:solidFill>
                  <a:srgbClr val="1F497D"/>
                </a:solidFill>
              </a:rPr>
              <a:t>Swift expression: </a:t>
            </a:r>
            <a:r>
              <a:rPr lang="en-US" dirty="0" smtClean="0">
                <a:solidFill>
                  <a:srgbClr val="1F497D"/>
                </a:solidFill>
                <a:latin typeface="Courier New" panose="02070309020205020404" pitchFamily="49" charset="0"/>
                <a:cs typeface="Courier New" panose="02070309020205020404" pitchFamily="49" charset="0"/>
              </a:rPr>
              <a:t>z </a:t>
            </a:r>
            <a:r>
              <a:rPr lang="en-US" dirty="0">
                <a:solidFill>
                  <a:srgbClr val="1F497D"/>
                </a:solidFill>
                <a:latin typeface="Courier New" panose="02070309020205020404" pitchFamily="49" charset="0"/>
                <a:cs typeface="Courier New" panose="02070309020205020404" pitchFamily="49" charset="0"/>
              </a:rPr>
              <a:t>= @</a:t>
            </a:r>
            <a:r>
              <a:rPr lang="en-US" dirty="0" smtClean="0">
                <a:solidFill>
                  <a:srgbClr val="1F497D"/>
                </a:solidFill>
                <a:latin typeface="Courier New" panose="02070309020205020404" pitchFamily="49" charset="0"/>
                <a:cs typeface="Courier New" panose="02070309020205020404" pitchFamily="49" charset="0"/>
              </a:rPr>
              <a:t>par=8 </a:t>
            </a:r>
            <a:r>
              <a:rPr lang="en-US" dirty="0">
                <a:solidFill>
                  <a:srgbClr val="1F497D"/>
                </a:solidFill>
                <a:latin typeface="Courier New" panose="02070309020205020404" pitchFamily="49" charset="0"/>
                <a:cs typeface="Courier New" panose="02070309020205020404" pitchFamily="49" charset="0"/>
              </a:rPr>
              <a:t>f(</a:t>
            </a:r>
            <a:r>
              <a:rPr lang="en-US" dirty="0" err="1">
                <a:solidFill>
                  <a:srgbClr val="1F497D"/>
                </a:solidFill>
                <a:latin typeface="Courier New" panose="02070309020205020404" pitchFamily="49" charset="0"/>
                <a:cs typeface="Courier New" panose="02070309020205020404" pitchFamily="49" charset="0"/>
              </a:rPr>
              <a:t>x,y</a:t>
            </a:r>
            <a:r>
              <a:rPr lang="en-US" dirty="0" smtClean="0">
                <a:solidFill>
                  <a:srgbClr val="1F497D"/>
                </a:solidFill>
                <a:latin typeface="Courier New" panose="02070309020205020404" pitchFamily="49" charset="0"/>
                <a:cs typeface="Courier New" panose="02070309020205020404" pitchFamily="49" charset="0"/>
              </a:rPr>
              <a:t>);</a:t>
            </a:r>
            <a:endParaRPr lang="en-US" dirty="0">
              <a:solidFill>
                <a:srgbClr val="1F497D"/>
              </a:solidFill>
              <a:latin typeface="Courier New" panose="02070309020205020404" pitchFamily="49" charset="0"/>
              <a:cs typeface="Courier New" panose="02070309020205020404" pitchFamily="49" charset="0"/>
            </a:endParaRPr>
          </a:p>
          <a:p>
            <a:r>
              <a:rPr lang="en-US" dirty="0" smtClean="0">
                <a:solidFill>
                  <a:srgbClr val="1F497D"/>
                </a:solidFill>
              </a:rPr>
              <a:t>ADLB server finds 8 available workers</a:t>
            </a:r>
          </a:p>
          <a:p>
            <a:pPr lvl="1"/>
            <a:r>
              <a:rPr lang="en-US" sz="2000" dirty="0" smtClean="0">
                <a:solidFill>
                  <a:srgbClr val="1F497D"/>
                </a:solidFill>
              </a:rPr>
              <a:t>Workers receive ranks from ADLB server</a:t>
            </a:r>
            <a:endParaRPr lang="en-US" sz="2000" dirty="0">
              <a:solidFill>
                <a:srgbClr val="1F497D"/>
              </a:solidFill>
            </a:endParaRPr>
          </a:p>
          <a:p>
            <a:pPr lvl="1"/>
            <a:r>
              <a:rPr lang="en-US" sz="2000" dirty="0" smtClean="0">
                <a:solidFill>
                  <a:srgbClr val="1F497D"/>
                </a:solidFill>
              </a:rPr>
              <a:t>Performs </a:t>
            </a:r>
            <a:r>
              <a:rPr lang="en-US" sz="2000" dirty="0" err="1" smtClean="0">
                <a:solidFill>
                  <a:srgbClr val="1F497D"/>
                </a:solidFill>
                <a:latin typeface="Courier New" panose="02070309020205020404" pitchFamily="49" charset="0"/>
                <a:cs typeface="Courier New" panose="02070309020205020404" pitchFamily="49" charset="0"/>
              </a:rPr>
              <a:t>comm</a:t>
            </a:r>
            <a:r>
              <a:rPr lang="en-US" sz="2000" dirty="0" smtClean="0">
                <a:solidFill>
                  <a:srgbClr val="1F497D"/>
                </a:solidFill>
                <a:latin typeface="Courier New" panose="02070309020205020404" pitchFamily="49" charset="0"/>
                <a:cs typeface="Courier New" panose="02070309020205020404" pitchFamily="49" charset="0"/>
              </a:rPr>
              <a:t> = </a:t>
            </a:r>
            <a:r>
              <a:rPr lang="en-US" sz="2000" dirty="0" err="1" smtClean="0">
                <a:solidFill>
                  <a:srgbClr val="1F497D"/>
                </a:solidFill>
                <a:latin typeface="Courier New" panose="02070309020205020404" pitchFamily="49" charset="0"/>
                <a:cs typeface="Courier New" panose="02070309020205020404" pitchFamily="49" charset="0"/>
              </a:rPr>
              <a:t>MPI_Comm_create_group</a:t>
            </a:r>
            <a:r>
              <a:rPr lang="en-US" sz="2000" dirty="0" smtClean="0">
                <a:solidFill>
                  <a:srgbClr val="1F497D"/>
                </a:solidFill>
                <a:latin typeface="Courier New" panose="02070309020205020404" pitchFamily="49" charset="0"/>
                <a:cs typeface="Courier New" panose="02070309020205020404" pitchFamily="49" charset="0"/>
              </a:rPr>
              <a:t>()</a:t>
            </a:r>
            <a:endParaRPr lang="en-US" sz="2000" dirty="0">
              <a:solidFill>
                <a:srgbClr val="1F497D"/>
              </a:solidFill>
              <a:latin typeface="Courier New" panose="02070309020205020404" pitchFamily="49" charset="0"/>
              <a:cs typeface="Courier New" panose="02070309020205020404" pitchFamily="49" charset="0"/>
            </a:endParaRPr>
          </a:p>
          <a:p>
            <a:r>
              <a:rPr lang="en-US" dirty="0" smtClean="0">
                <a:solidFill>
                  <a:srgbClr val="1F497D"/>
                </a:solidFill>
              </a:rPr>
              <a:t>Workers perform </a:t>
            </a:r>
            <a:r>
              <a:rPr lang="en-US" dirty="0">
                <a:solidFill>
                  <a:srgbClr val="1F497D"/>
                </a:solidFill>
                <a:latin typeface="Courier New" panose="02070309020205020404" pitchFamily="49" charset="0"/>
                <a:cs typeface="Courier New" panose="02070309020205020404" pitchFamily="49" charset="0"/>
              </a:rPr>
              <a:t>f(</a:t>
            </a:r>
            <a:r>
              <a:rPr lang="en-US" dirty="0" err="1">
                <a:solidFill>
                  <a:srgbClr val="1F497D"/>
                </a:solidFill>
                <a:latin typeface="Courier New" panose="02070309020205020404" pitchFamily="49" charset="0"/>
                <a:cs typeface="Courier New" panose="02070309020205020404" pitchFamily="49" charset="0"/>
              </a:rPr>
              <a:t>x,</a:t>
            </a:r>
            <a:r>
              <a:rPr lang="en-US" dirty="0" err="1" smtClean="0">
                <a:solidFill>
                  <a:srgbClr val="1F497D"/>
                </a:solidFill>
                <a:latin typeface="Courier New" panose="02070309020205020404" pitchFamily="49" charset="0"/>
                <a:cs typeface="Courier New" panose="02070309020205020404" pitchFamily="49" charset="0"/>
              </a:rPr>
              <a:t>y</a:t>
            </a:r>
            <a:r>
              <a:rPr lang="en-US" dirty="0" smtClean="0">
                <a:solidFill>
                  <a:srgbClr val="1F497D"/>
                </a:solidFill>
                <a:latin typeface="Courier New" panose="02070309020205020404" pitchFamily="49" charset="0"/>
                <a:cs typeface="Courier New" panose="02070309020205020404" pitchFamily="49" charset="0"/>
              </a:rPr>
              <a:t>)</a:t>
            </a:r>
            <a:r>
              <a:rPr lang="en-US" dirty="0" smtClean="0">
                <a:solidFill>
                  <a:srgbClr val="1F497D"/>
                </a:solidFill>
              </a:rPr>
              <a:t>communicating on </a:t>
            </a:r>
            <a:r>
              <a:rPr lang="en-US" dirty="0" err="1" smtClean="0">
                <a:solidFill>
                  <a:srgbClr val="1F497D"/>
                </a:solidFill>
                <a:latin typeface="Courier New" panose="02070309020205020404" pitchFamily="49" charset="0"/>
                <a:cs typeface="Courier New" panose="02070309020205020404" pitchFamily="49" charset="0"/>
              </a:rPr>
              <a:t>comm</a:t>
            </a:r>
            <a:endParaRPr lang="en-US" dirty="0" smtClean="0">
              <a:solidFill>
                <a:srgbClr val="1F497D"/>
              </a:solidFill>
              <a:latin typeface="Courier New" panose="02070309020205020404" pitchFamily="49" charset="0"/>
              <a:cs typeface="Courier New" panose="02070309020205020404" pitchFamily="49" charset="0"/>
            </a:endParaRPr>
          </a:p>
          <a:p>
            <a:pPr marL="0" indent="0">
              <a:buNone/>
            </a:pPr>
            <a:endParaRPr lang="en-US" dirty="0">
              <a:solidFill>
                <a:srgbClr val="1F497D"/>
              </a:solidFill>
            </a:endParaRPr>
          </a:p>
        </p:txBody>
      </p:sp>
      <p:pic>
        <p:nvPicPr>
          <p:cNvPr id="3" name="Picture 2" descr="turbine.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00200" y="838200"/>
            <a:ext cx="5715000" cy="3967253"/>
          </a:xfrm>
          <a:prstGeom prst="rect">
            <a:avLst/>
          </a:prstGeom>
        </p:spPr>
      </p:pic>
    </p:spTree>
    <p:extLst>
      <p:ext uri="{BB962C8B-B14F-4D97-AF65-F5344CB8AC3E}">
        <p14:creationId xmlns:p14="http://schemas.microsoft.com/office/powerpoint/2010/main" val="19399975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406F9E"/>
                </a:solidFill>
              </a:rPr>
              <a:t>LAMMPS parallel tasks</a:t>
            </a:r>
            <a:endParaRPr lang="en-US" dirty="0">
              <a:solidFill>
                <a:srgbClr val="406F9E"/>
              </a:solidFill>
            </a:endParaRPr>
          </a:p>
        </p:txBody>
      </p:sp>
      <p:sp>
        <p:nvSpPr>
          <p:cNvPr id="6" name="Content Placeholder 5"/>
          <p:cNvSpPr>
            <a:spLocks noGrp="1"/>
          </p:cNvSpPr>
          <p:nvPr>
            <p:ph sz="quarter" idx="4294967295"/>
          </p:nvPr>
        </p:nvSpPr>
        <p:spPr>
          <a:xfrm>
            <a:off x="615950" y="963613"/>
            <a:ext cx="8528050" cy="4357687"/>
          </a:xfrm>
        </p:spPr>
        <p:txBody>
          <a:bodyPr/>
          <a:lstStyle/>
          <a:p>
            <a:pPr marL="0" indent="0">
              <a:buNone/>
            </a:pPr>
            <a:r>
              <a:rPr lang="en-US" sz="2000" b="1" dirty="0" err="1">
                <a:latin typeface="Courier New" panose="02070309020205020404" pitchFamily="49" charset="0"/>
                <a:cs typeface="Courier New" panose="02070309020205020404" pitchFamily="49" charset="0"/>
              </a:rPr>
              <a:t>foreach</a:t>
            </a: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i</a:t>
            </a:r>
            <a:r>
              <a:rPr lang="en-US" sz="2000" b="1" dirty="0">
                <a:latin typeface="Courier New" panose="02070309020205020404" pitchFamily="49" charset="0"/>
                <a:cs typeface="Courier New" panose="02070309020205020404" pitchFamily="49" charset="0"/>
              </a:rPr>
              <a:t> in [</a:t>
            </a:r>
            <a:r>
              <a:rPr lang="en-US" sz="2000" b="1" dirty="0" smtClean="0">
                <a:latin typeface="Courier New" panose="02070309020205020404" pitchFamily="49" charset="0"/>
                <a:cs typeface="Courier New" panose="02070309020205020404" pitchFamily="49" charset="0"/>
              </a:rPr>
              <a:t>0:20]</a:t>
            </a:r>
            <a:r>
              <a:rPr lang="en-US" sz="2000" b="1" dirty="0">
                <a:latin typeface="Courier New" panose="02070309020205020404" pitchFamily="49" charset="0"/>
                <a:cs typeface="Courier New" panose="02070309020205020404" pitchFamily="49" charset="0"/>
              </a:rPr>
              <a:t> </a:t>
            </a:r>
            <a:r>
              <a:rPr lang="en-US" sz="2000" b="1" dirty="0" smtClean="0">
                <a:latin typeface="Courier New" panose="02070309020205020404" pitchFamily="49" charset="0"/>
                <a:cs typeface="Courier New" panose="02070309020205020404" pitchFamily="49" charset="0"/>
              </a:rPr>
              <a:t>{</a:t>
            </a:r>
            <a:endParaRPr lang="en-US" sz="2000" b="1" dirty="0">
              <a:latin typeface="Courier New" panose="02070309020205020404" pitchFamily="49" charset="0"/>
              <a:cs typeface="Courier New" panose="02070309020205020404" pitchFamily="49" charset="0"/>
            </a:endParaRPr>
          </a:p>
          <a:p>
            <a:pPr marL="0" indent="0">
              <a:buNone/>
            </a:pPr>
            <a:r>
              <a:rPr lang="en-US" sz="2000" b="1" dirty="0">
                <a:latin typeface="Courier New" panose="02070309020205020404" pitchFamily="49" charset="0"/>
                <a:cs typeface="Courier New" panose="02070309020205020404" pitchFamily="49" charset="0"/>
              </a:rPr>
              <a:t>  t = 300+i;</a:t>
            </a:r>
          </a:p>
          <a:p>
            <a:pPr marL="0" indent="0">
              <a:buNone/>
            </a:pP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sed_command</a:t>
            </a:r>
            <a:r>
              <a:rPr lang="en-US" sz="2000" b="1" dirty="0">
                <a:latin typeface="Courier New" panose="02070309020205020404" pitchFamily="49" charset="0"/>
                <a:cs typeface="Courier New" panose="02070309020205020404" pitchFamily="49" charset="0"/>
              </a:rPr>
              <a:t> = </a:t>
            </a:r>
            <a:r>
              <a:rPr lang="en-US" sz="2000" b="1" dirty="0" err="1" smtClean="0">
                <a:latin typeface="Courier New" panose="02070309020205020404" pitchFamily="49" charset="0"/>
                <a:cs typeface="Courier New" panose="02070309020205020404" pitchFamily="49" charset="0"/>
              </a:rPr>
              <a:t>sprintf</a:t>
            </a:r>
            <a:r>
              <a:rPr lang="en-US" sz="2000" b="1" dirty="0">
                <a:latin typeface="Courier New" panose="02070309020205020404" pitchFamily="49" charset="0"/>
                <a:cs typeface="Courier New" panose="02070309020205020404" pitchFamily="49" charset="0"/>
              </a:rPr>
              <a:t>("s/</a:t>
            </a:r>
            <a:r>
              <a:rPr lang="en-US" sz="2000" b="1" dirty="0" smtClean="0">
                <a:latin typeface="Courier New" panose="02070309020205020404" pitchFamily="49" charset="0"/>
                <a:cs typeface="Courier New" panose="02070309020205020404" pitchFamily="49" charset="0"/>
              </a:rPr>
              <a:t>_TEMPERATURE_</a:t>
            </a:r>
            <a:r>
              <a:rPr lang="en-US" sz="2000" b="1" dirty="0">
                <a:latin typeface="Courier New" panose="02070309020205020404" pitchFamily="49" charset="0"/>
                <a:cs typeface="Courier New" panose="02070309020205020404" pitchFamily="49" charset="0"/>
              </a:rPr>
              <a:t>/%</a:t>
            </a:r>
            <a:r>
              <a:rPr lang="en-US" sz="2000" b="1" dirty="0" err="1">
                <a:latin typeface="Courier New" panose="02070309020205020404" pitchFamily="49" charset="0"/>
                <a:cs typeface="Courier New" panose="02070309020205020404" pitchFamily="49" charset="0"/>
              </a:rPr>
              <a:t>i</a:t>
            </a:r>
            <a:r>
              <a:rPr lang="en-US" sz="2000" b="1" dirty="0">
                <a:latin typeface="Courier New" panose="02070309020205020404" pitchFamily="49" charset="0"/>
                <a:cs typeface="Courier New" panose="02070309020205020404" pitchFamily="49" charset="0"/>
              </a:rPr>
              <a:t>/g", t);</a:t>
            </a:r>
          </a:p>
          <a:p>
            <a:pPr marL="0" indent="0">
              <a:buNone/>
            </a:pP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lammps_file_name</a:t>
            </a:r>
            <a:r>
              <a:rPr lang="en-US" sz="2000" b="1" dirty="0">
                <a:latin typeface="Courier New" panose="02070309020205020404" pitchFamily="49" charset="0"/>
                <a:cs typeface="Courier New" panose="02070309020205020404" pitchFamily="49" charset="0"/>
              </a:rPr>
              <a:t> = </a:t>
            </a:r>
            <a:r>
              <a:rPr lang="en-US" sz="2000" b="1" dirty="0" err="1" smtClean="0">
                <a:latin typeface="Courier New" panose="02070309020205020404" pitchFamily="49" charset="0"/>
                <a:cs typeface="Courier New" panose="02070309020205020404" pitchFamily="49" charset="0"/>
              </a:rPr>
              <a:t>sprintf</a:t>
            </a:r>
            <a:r>
              <a:rPr lang="en-US" sz="2000" b="1" dirty="0">
                <a:latin typeface="Courier New" panose="02070309020205020404" pitchFamily="49" charset="0"/>
                <a:cs typeface="Courier New" panose="02070309020205020404" pitchFamily="49" charset="0"/>
              </a:rPr>
              <a:t>("input-%</a:t>
            </a:r>
            <a:r>
              <a:rPr lang="en-US" sz="2000" b="1" dirty="0" err="1">
                <a:latin typeface="Courier New" panose="02070309020205020404" pitchFamily="49" charset="0"/>
                <a:cs typeface="Courier New" panose="02070309020205020404" pitchFamily="49" charset="0"/>
              </a:rPr>
              <a:t>i.inp</a:t>
            </a:r>
            <a:r>
              <a:rPr lang="en-US" sz="2000" b="1" dirty="0">
                <a:latin typeface="Courier New" panose="02070309020205020404" pitchFamily="49" charset="0"/>
                <a:cs typeface="Courier New" panose="02070309020205020404" pitchFamily="49" charset="0"/>
              </a:rPr>
              <a:t>", t);</a:t>
            </a:r>
          </a:p>
          <a:p>
            <a:pPr marL="0" indent="0">
              <a:buNone/>
            </a:pP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lammps_args</a:t>
            </a:r>
            <a:r>
              <a:rPr lang="en-US" sz="2000" b="1" dirty="0">
                <a:latin typeface="Courier New" panose="02070309020205020404" pitchFamily="49" charset="0"/>
                <a:cs typeface="Courier New" panose="02070309020205020404" pitchFamily="49" charset="0"/>
              </a:rPr>
              <a:t> = "-</a:t>
            </a:r>
            <a:r>
              <a:rPr lang="en-US" sz="2000" b="1" dirty="0" err="1">
                <a:latin typeface="Courier New" panose="02070309020205020404" pitchFamily="49" charset="0"/>
                <a:cs typeface="Courier New" panose="02070309020205020404" pitchFamily="49" charset="0"/>
              </a:rPr>
              <a:t>i</a:t>
            </a:r>
            <a:r>
              <a:rPr lang="en-US" sz="2000" b="1" dirty="0">
                <a:latin typeface="Courier New" panose="02070309020205020404" pitchFamily="49" charset="0"/>
                <a:cs typeface="Courier New" panose="02070309020205020404" pitchFamily="49" charset="0"/>
              </a:rPr>
              <a:t> " + </a:t>
            </a:r>
            <a:r>
              <a:rPr lang="en-US" sz="2000" b="1" dirty="0" err="1">
                <a:latin typeface="Courier New" panose="02070309020205020404" pitchFamily="49" charset="0"/>
                <a:cs typeface="Courier New" panose="02070309020205020404" pitchFamily="49" charset="0"/>
              </a:rPr>
              <a:t>lammps_file_name</a:t>
            </a:r>
            <a:r>
              <a:rPr lang="en-US" sz="2000" b="1" dirty="0">
                <a:latin typeface="Courier New" panose="02070309020205020404" pitchFamily="49" charset="0"/>
                <a:cs typeface="Courier New" panose="02070309020205020404" pitchFamily="49" charset="0"/>
              </a:rPr>
              <a:t>;</a:t>
            </a:r>
          </a:p>
          <a:p>
            <a:pPr marL="0" indent="0">
              <a:buNone/>
            </a:pPr>
            <a:r>
              <a:rPr lang="en-US" sz="2000" b="1" dirty="0">
                <a:latin typeface="Courier New" panose="02070309020205020404" pitchFamily="49" charset="0"/>
                <a:cs typeface="Courier New" panose="02070309020205020404" pitchFamily="49" charset="0"/>
              </a:rPr>
              <a:t>  file </a:t>
            </a:r>
            <a:r>
              <a:rPr lang="en-US" sz="2000" b="1" dirty="0" err="1">
                <a:latin typeface="Courier New" panose="02070309020205020404" pitchFamily="49" charset="0"/>
                <a:cs typeface="Courier New" panose="02070309020205020404" pitchFamily="49" charset="0"/>
              </a:rPr>
              <a:t>lammps_input</a:t>
            </a:r>
            <a:r>
              <a:rPr lang="en-US" sz="2000" b="1" dirty="0">
                <a:latin typeface="Courier New" panose="02070309020205020404" pitchFamily="49" charset="0"/>
                <a:cs typeface="Courier New" panose="02070309020205020404" pitchFamily="49" charset="0"/>
              </a:rPr>
              <a:t>&lt;</a:t>
            </a:r>
            <a:r>
              <a:rPr lang="en-US" sz="2000" b="1" dirty="0" err="1">
                <a:latin typeface="Courier New" panose="02070309020205020404" pitchFamily="49" charset="0"/>
                <a:cs typeface="Courier New" panose="02070309020205020404" pitchFamily="49" charset="0"/>
              </a:rPr>
              <a:t>lammps_file_name</a:t>
            </a:r>
            <a:r>
              <a:rPr lang="en-US" sz="2000" b="1" dirty="0">
                <a:latin typeface="Courier New" panose="02070309020205020404" pitchFamily="49" charset="0"/>
                <a:cs typeface="Courier New" panose="02070309020205020404" pitchFamily="49" charset="0"/>
              </a:rPr>
              <a:t>&gt; =</a:t>
            </a:r>
          </a:p>
          <a:p>
            <a:pPr marL="0" indent="0">
              <a:buNone/>
            </a:pP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sed</a:t>
            </a:r>
            <a:r>
              <a:rPr lang="en-US" sz="2000" b="1" dirty="0">
                <a:latin typeface="Courier New" panose="02070309020205020404" pitchFamily="49" charset="0"/>
                <a:cs typeface="Courier New" panose="02070309020205020404" pitchFamily="49" charset="0"/>
              </a:rPr>
              <a:t>(filter, </a:t>
            </a:r>
            <a:r>
              <a:rPr lang="en-US" sz="2000" b="1" dirty="0" err="1">
                <a:latin typeface="Courier New" panose="02070309020205020404" pitchFamily="49" charset="0"/>
                <a:cs typeface="Courier New" panose="02070309020205020404" pitchFamily="49" charset="0"/>
              </a:rPr>
              <a:t>sed_command</a:t>
            </a:r>
            <a:r>
              <a:rPr lang="en-US" sz="2000" b="1" dirty="0" smtClean="0">
                <a:latin typeface="Courier New" panose="02070309020205020404" pitchFamily="49" charset="0"/>
                <a:cs typeface="Courier New" panose="02070309020205020404" pitchFamily="49" charset="0"/>
              </a:rPr>
              <a:t>) =&gt; </a:t>
            </a:r>
          </a:p>
          <a:p>
            <a:pPr marL="0" indent="0">
              <a:buNone/>
            </a:pPr>
            <a:r>
              <a:rPr lang="en-US" sz="2000" b="1" i="1" dirty="0">
                <a:latin typeface="Courier New" panose="02070309020205020404" pitchFamily="49" charset="0"/>
                <a:cs typeface="Courier New" panose="02070309020205020404" pitchFamily="49" charset="0"/>
              </a:rPr>
              <a:t> </a:t>
            </a:r>
            <a:r>
              <a:rPr lang="en-US" sz="2000" b="1" i="1" dirty="0" smtClean="0">
                <a:latin typeface="Courier New" panose="02070309020205020404" pitchFamily="49" charset="0"/>
                <a:cs typeface="Courier New" panose="02070309020205020404" pitchFamily="49" charset="0"/>
              </a:rPr>
              <a:t>   @par=8 </a:t>
            </a:r>
            <a:r>
              <a:rPr lang="en-US" sz="2000" b="1" dirty="0" err="1" smtClean="0">
                <a:latin typeface="Courier New" panose="02070309020205020404" pitchFamily="49" charset="0"/>
                <a:cs typeface="Courier New" panose="02070309020205020404" pitchFamily="49" charset="0"/>
              </a:rPr>
              <a:t>lammps</a:t>
            </a:r>
            <a:r>
              <a:rPr lang="en-US" sz="2000" b="1" dirty="0" smtClean="0">
                <a:latin typeface="Courier New" panose="02070309020205020404" pitchFamily="49" charset="0"/>
                <a:cs typeface="Courier New" panose="02070309020205020404" pitchFamily="49" charset="0"/>
              </a:rPr>
              <a:t>(</a:t>
            </a:r>
            <a:r>
              <a:rPr lang="en-US" sz="2000" b="1" dirty="0" err="1" smtClean="0">
                <a:latin typeface="Courier New" panose="02070309020205020404" pitchFamily="49" charset="0"/>
                <a:cs typeface="Courier New" panose="02070309020205020404" pitchFamily="49" charset="0"/>
              </a:rPr>
              <a:t>lammps_args</a:t>
            </a:r>
            <a:r>
              <a:rPr lang="en-US" sz="2000" b="1" dirty="0" smtClean="0">
                <a:latin typeface="Courier New" panose="02070309020205020404" pitchFamily="49" charset="0"/>
                <a:cs typeface="Courier New" panose="02070309020205020404" pitchFamily="49" charset="0"/>
              </a:rPr>
              <a:t>);</a:t>
            </a:r>
          </a:p>
          <a:p>
            <a:pPr marL="0" indent="0">
              <a:buNone/>
            </a:pPr>
            <a:r>
              <a:rPr lang="en-US" sz="2000" b="1" dirty="0" smtClean="0">
                <a:latin typeface="Courier New" panose="02070309020205020404" pitchFamily="49" charset="0"/>
                <a:cs typeface="Courier New" panose="02070309020205020404" pitchFamily="49" charset="0"/>
              </a:rPr>
              <a:t>}</a:t>
            </a:r>
          </a:p>
          <a:p>
            <a:pPr marL="0" indent="0">
              <a:buNone/>
            </a:pPr>
            <a:endParaRPr lang="en-US" sz="2000" b="1" dirty="0">
              <a:latin typeface="Courier New" panose="02070309020205020404" pitchFamily="49" charset="0"/>
              <a:cs typeface="Courier New" panose="02070309020205020404" pitchFamily="49" charset="0"/>
            </a:endParaRPr>
          </a:p>
          <a:p>
            <a:pPr marL="0" indent="0">
              <a:buNone/>
            </a:pPr>
            <a:endParaRPr lang="en-US" sz="2000" b="1"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half" idx="4294967295"/>
          </p:nvPr>
        </p:nvSpPr>
        <p:spPr>
          <a:xfrm>
            <a:off x="531812" y="4343400"/>
            <a:ext cx="4040188" cy="1782762"/>
          </a:xfrm>
        </p:spPr>
        <p:txBody>
          <a:bodyPr/>
          <a:lstStyle/>
          <a:p>
            <a:r>
              <a:rPr lang="en-US" dirty="0" smtClean="0">
                <a:solidFill>
                  <a:srgbClr val="1F497D"/>
                </a:solidFill>
              </a:rPr>
              <a:t>LAMMPS provides a convenient C++ API</a:t>
            </a:r>
          </a:p>
          <a:p>
            <a:r>
              <a:rPr lang="en-US" dirty="0" smtClean="0">
                <a:solidFill>
                  <a:srgbClr val="1F497D"/>
                </a:solidFill>
              </a:rPr>
              <a:t>Easily used by Swift/T parallel tasks</a:t>
            </a:r>
          </a:p>
          <a:p>
            <a:endParaRPr lang="en-US" dirty="0">
              <a:solidFill>
                <a:srgbClr val="1F497D"/>
              </a:solidFill>
            </a:endParaRPr>
          </a:p>
          <a:p>
            <a:endParaRPr lang="en-US" dirty="0">
              <a:solidFill>
                <a:srgbClr val="1F497D"/>
              </a:solidFill>
            </a:endParaRPr>
          </a:p>
        </p:txBody>
      </p:sp>
      <p:pic>
        <p:nvPicPr>
          <p:cNvPr id="11" name="Picture 6" descr="C:\cygwin\home\justin\exm\papers\EuroMPI_2013\img\osuflow-612625.png"/>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943600" y="3276600"/>
            <a:ext cx="3111804" cy="1687944"/>
          </a:xfrm>
          <a:prstGeom prst="rect">
            <a:avLst/>
          </a:prstGeom>
          <a:noFill/>
          <a:extLst>
            <a:ext uri="{909E8E84-426E-40dd-AFC4-6F175D3DCCD1}">
              <a14:hiddenFill xmlns:a14="http://schemas.microsoft.com/office/drawing/2010/main" xmlns="">
                <a:solidFill>
                  <a:srgbClr val="FFFFFF"/>
                </a:solidFill>
              </a14:hiddenFill>
            </a:ext>
          </a:extLst>
        </p:spPr>
      </p:pic>
      <p:sp>
        <p:nvSpPr>
          <p:cNvPr id="3" name="TextBox 2"/>
          <p:cNvSpPr txBox="1"/>
          <p:nvPr/>
        </p:nvSpPr>
        <p:spPr>
          <a:xfrm>
            <a:off x="4488948" y="4959631"/>
            <a:ext cx="4655052" cy="646331"/>
          </a:xfrm>
          <a:prstGeom prst="rect">
            <a:avLst/>
          </a:prstGeom>
          <a:noFill/>
        </p:spPr>
        <p:txBody>
          <a:bodyPr wrap="square" rtlCol="0">
            <a:spAutoFit/>
          </a:bodyPr>
          <a:lstStyle/>
          <a:p>
            <a:pPr algn="r" fontAlgn="auto">
              <a:spcBef>
                <a:spcPts val="0"/>
              </a:spcBef>
              <a:spcAft>
                <a:spcPts val="0"/>
              </a:spcAft>
            </a:pPr>
            <a:r>
              <a:rPr lang="en-US" sz="1800" dirty="0" smtClean="0">
                <a:solidFill>
                  <a:prstClr val="black"/>
                </a:solidFill>
                <a:latin typeface="Calibri"/>
                <a:ea typeface="+mn-ea"/>
                <a:cs typeface="+mn-cs"/>
              </a:rPr>
              <a:t>Tasks with varying sizes packed into big </a:t>
            </a:r>
            <a:r>
              <a:rPr lang="en-US" sz="1800" smtClean="0">
                <a:solidFill>
                  <a:prstClr val="black"/>
                </a:solidFill>
                <a:latin typeface="Calibri"/>
                <a:ea typeface="+mn-ea"/>
                <a:cs typeface="+mn-cs"/>
              </a:rPr>
              <a:t>MPI run. </a:t>
            </a:r>
            <a:br>
              <a:rPr lang="en-US" sz="1800" smtClean="0">
                <a:solidFill>
                  <a:prstClr val="black"/>
                </a:solidFill>
                <a:latin typeface="Calibri"/>
                <a:ea typeface="+mn-ea"/>
                <a:cs typeface="+mn-cs"/>
              </a:rPr>
            </a:br>
            <a:r>
              <a:rPr lang="en-US" sz="1800" b="1" dirty="0" smtClean="0">
                <a:solidFill>
                  <a:prstClr val="black"/>
                </a:solidFill>
                <a:latin typeface="Calibri"/>
                <a:ea typeface="+mn-ea"/>
                <a:cs typeface="+mn-cs"/>
              </a:rPr>
              <a:t>Black: </a:t>
            </a:r>
            <a:r>
              <a:rPr lang="en-US" sz="1800" dirty="0" smtClean="0">
                <a:solidFill>
                  <a:prstClr val="black"/>
                </a:solidFill>
                <a:latin typeface="Calibri"/>
                <a:ea typeface="+mn-ea"/>
                <a:cs typeface="+mn-cs"/>
              </a:rPr>
              <a:t>Compute  </a:t>
            </a:r>
            <a:r>
              <a:rPr lang="en-US" sz="1800" b="1" dirty="0" smtClean="0">
                <a:solidFill>
                  <a:prstClr val="black"/>
                </a:solidFill>
                <a:latin typeface="Calibri"/>
                <a:ea typeface="+mn-ea"/>
                <a:cs typeface="+mn-cs"/>
              </a:rPr>
              <a:t>Blue: </a:t>
            </a:r>
            <a:r>
              <a:rPr lang="en-US" sz="1800" dirty="0" smtClean="0">
                <a:solidFill>
                  <a:prstClr val="black"/>
                </a:solidFill>
                <a:latin typeface="Calibri"/>
                <a:ea typeface="+mn-ea"/>
                <a:cs typeface="+mn-cs"/>
              </a:rPr>
              <a:t>Message  </a:t>
            </a:r>
            <a:r>
              <a:rPr lang="en-US" sz="1800" b="1" dirty="0" smtClean="0">
                <a:solidFill>
                  <a:prstClr val="black"/>
                </a:solidFill>
                <a:latin typeface="Calibri"/>
                <a:ea typeface="+mn-ea"/>
                <a:cs typeface="+mn-cs"/>
              </a:rPr>
              <a:t>White: </a:t>
            </a:r>
            <a:r>
              <a:rPr lang="en-US" sz="1800" dirty="0" smtClean="0">
                <a:solidFill>
                  <a:prstClr val="black"/>
                </a:solidFill>
                <a:latin typeface="Calibri"/>
                <a:ea typeface="+mn-ea"/>
                <a:cs typeface="+mn-cs"/>
              </a:rPr>
              <a:t>Idle</a:t>
            </a:r>
            <a:endParaRPr lang="en-US" sz="1800" dirty="0">
              <a:solidFill>
                <a:prstClr val="black"/>
              </a:solidFill>
              <a:latin typeface="Calibri"/>
              <a:ea typeface="+mn-ea"/>
              <a:cs typeface="+mn-cs"/>
            </a:endParaRPr>
          </a:p>
        </p:txBody>
      </p:sp>
    </p:spTree>
    <p:extLst>
      <p:ext uri="{BB962C8B-B14F-4D97-AF65-F5344CB8AC3E}">
        <p14:creationId xmlns:p14="http://schemas.microsoft.com/office/powerpoint/2010/main" val="4381090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406F9E"/>
                </a:solidFill>
              </a:rPr>
              <a:t>Swift/T-specific features</a:t>
            </a:r>
            <a:endParaRPr lang="en-US" dirty="0">
              <a:solidFill>
                <a:srgbClr val="406F9E"/>
              </a:solidFill>
            </a:endParaRPr>
          </a:p>
        </p:txBody>
      </p:sp>
      <p:sp>
        <p:nvSpPr>
          <p:cNvPr id="3" name="Content Placeholder 2"/>
          <p:cNvSpPr>
            <a:spLocks noGrp="1"/>
          </p:cNvSpPr>
          <p:nvPr>
            <p:ph idx="1"/>
          </p:nvPr>
        </p:nvSpPr>
        <p:spPr>
          <a:xfrm>
            <a:off x="457200" y="990600"/>
            <a:ext cx="8229600" cy="4724400"/>
          </a:xfrm>
        </p:spPr>
        <p:txBody>
          <a:bodyPr/>
          <a:lstStyle/>
          <a:p>
            <a:r>
              <a:rPr lang="en-US" dirty="0" smtClean="0">
                <a:solidFill>
                  <a:srgbClr val="1F497D"/>
                </a:solidFill>
              </a:rPr>
              <a:t>Task locality: Ability to send a task to a process</a:t>
            </a:r>
          </a:p>
          <a:p>
            <a:pPr lvl="1"/>
            <a:r>
              <a:rPr lang="en-US" dirty="0" smtClean="0">
                <a:solidFill>
                  <a:srgbClr val="1F497D"/>
                </a:solidFill>
              </a:rPr>
              <a:t>Allows for big data –type applications</a:t>
            </a:r>
          </a:p>
          <a:p>
            <a:pPr lvl="1"/>
            <a:r>
              <a:rPr lang="en-US" dirty="0" smtClean="0">
                <a:solidFill>
                  <a:srgbClr val="1F497D"/>
                </a:solidFill>
              </a:rPr>
              <a:t>Allows for </a:t>
            </a:r>
            <a:r>
              <a:rPr lang="en-US" dirty="0" err="1" smtClean="0">
                <a:solidFill>
                  <a:srgbClr val="1F497D"/>
                </a:solidFill>
              </a:rPr>
              <a:t>stateful</a:t>
            </a:r>
            <a:r>
              <a:rPr lang="en-US" dirty="0" smtClean="0">
                <a:solidFill>
                  <a:srgbClr val="1F497D"/>
                </a:solidFill>
              </a:rPr>
              <a:t> objects to remain resident in the workflow</a:t>
            </a:r>
          </a:p>
          <a:p>
            <a:pPr lvl="1"/>
            <a:r>
              <a:rPr lang="en-US" dirty="0" smtClean="0">
                <a:solidFill>
                  <a:srgbClr val="1F497D"/>
                </a:solidFill>
                <a:latin typeface="Courier New" panose="02070309020205020404" pitchFamily="49" charset="0"/>
                <a:cs typeface="Courier New" panose="02070309020205020404" pitchFamily="49" charset="0"/>
              </a:rPr>
              <a:t>location L = </a:t>
            </a:r>
            <a:r>
              <a:rPr lang="en-US" dirty="0" err="1" smtClean="0">
                <a:solidFill>
                  <a:srgbClr val="1F497D"/>
                </a:solidFill>
                <a:latin typeface="Courier New" panose="02070309020205020404" pitchFamily="49" charset="0"/>
                <a:cs typeface="Courier New" panose="02070309020205020404" pitchFamily="49" charset="0"/>
              </a:rPr>
              <a:t>find_data</a:t>
            </a:r>
            <a:r>
              <a:rPr lang="en-US" dirty="0" smtClean="0">
                <a:solidFill>
                  <a:srgbClr val="1F497D"/>
                </a:solidFill>
                <a:latin typeface="Courier New" panose="02070309020205020404" pitchFamily="49" charset="0"/>
                <a:cs typeface="Courier New" panose="02070309020205020404" pitchFamily="49" charset="0"/>
              </a:rPr>
              <a:t>(D);</a:t>
            </a:r>
            <a:br>
              <a:rPr lang="en-US" dirty="0" smtClean="0">
                <a:solidFill>
                  <a:srgbClr val="1F497D"/>
                </a:solidFill>
                <a:latin typeface="Courier New" panose="02070309020205020404" pitchFamily="49" charset="0"/>
                <a:cs typeface="Courier New" panose="02070309020205020404" pitchFamily="49" charset="0"/>
              </a:rPr>
            </a:br>
            <a:r>
              <a:rPr lang="en-US" dirty="0" err="1" smtClean="0">
                <a:solidFill>
                  <a:srgbClr val="1F497D"/>
                </a:solidFill>
                <a:latin typeface="Courier New" panose="02070309020205020404" pitchFamily="49" charset="0"/>
                <a:cs typeface="Courier New" panose="02070309020205020404" pitchFamily="49" charset="0"/>
              </a:rPr>
              <a:t>int</a:t>
            </a:r>
            <a:r>
              <a:rPr lang="en-US" dirty="0" smtClean="0">
                <a:solidFill>
                  <a:srgbClr val="1F497D"/>
                </a:solidFill>
                <a:latin typeface="Courier New" panose="02070309020205020404" pitchFamily="49" charset="0"/>
                <a:cs typeface="Courier New" panose="02070309020205020404" pitchFamily="49" charset="0"/>
              </a:rPr>
              <a:t> y = @location=L f(D, x);</a:t>
            </a:r>
          </a:p>
          <a:p>
            <a:r>
              <a:rPr lang="en-US" dirty="0">
                <a:solidFill>
                  <a:srgbClr val="1F497D"/>
                </a:solidFill>
                <a:cs typeface="Courier New" panose="02070309020205020404" pitchFamily="49" charset="0"/>
              </a:rPr>
              <a:t>Data broadcast</a:t>
            </a:r>
          </a:p>
          <a:p>
            <a:r>
              <a:rPr lang="en-US" dirty="0" smtClean="0">
                <a:solidFill>
                  <a:srgbClr val="1F497D"/>
                </a:solidFill>
                <a:cs typeface="Courier New" panose="02070309020205020404" pitchFamily="49" charset="0"/>
              </a:rPr>
              <a:t>Task priorities: Ability to set task priority</a:t>
            </a:r>
          </a:p>
          <a:p>
            <a:pPr lvl="1"/>
            <a:r>
              <a:rPr lang="en-US" dirty="0" smtClean="0">
                <a:solidFill>
                  <a:srgbClr val="1F497D"/>
                </a:solidFill>
                <a:cs typeface="Courier New" panose="02070309020205020404" pitchFamily="49" charset="0"/>
              </a:rPr>
              <a:t>Useful for tweaking load balancing</a:t>
            </a:r>
          </a:p>
          <a:p>
            <a:r>
              <a:rPr lang="en-US" dirty="0" smtClean="0">
                <a:solidFill>
                  <a:srgbClr val="1F497D"/>
                </a:solidFill>
                <a:cs typeface="Courier New" panose="02070309020205020404" pitchFamily="49" charset="0"/>
              </a:rPr>
              <a:t>Updateable variables</a:t>
            </a:r>
          </a:p>
          <a:p>
            <a:pPr lvl="1"/>
            <a:r>
              <a:rPr lang="en-US" dirty="0" smtClean="0">
                <a:solidFill>
                  <a:srgbClr val="1F497D"/>
                </a:solidFill>
                <a:cs typeface="Courier New" panose="02070309020205020404" pitchFamily="49" charset="0"/>
              </a:rPr>
              <a:t>Allow data to be modified after its initial write</a:t>
            </a:r>
          </a:p>
          <a:p>
            <a:pPr lvl="1"/>
            <a:r>
              <a:rPr lang="en-US" dirty="0" smtClean="0">
                <a:solidFill>
                  <a:srgbClr val="1F497D"/>
                </a:solidFill>
                <a:cs typeface="Courier New" panose="02070309020205020404" pitchFamily="49" charset="0"/>
              </a:rPr>
              <a:t>Consumer tasks may receive original or updated values when they emerge from the work queue</a:t>
            </a:r>
          </a:p>
          <a:p>
            <a:endParaRPr lang="en-US" dirty="0">
              <a:solidFill>
                <a:srgbClr val="1F497D"/>
              </a:solidFill>
              <a:cs typeface="Courier New" panose="02070309020205020404" pitchFamily="49" charset="0"/>
            </a:endParaRPr>
          </a:p>
          <a:p>
            <a:endParaRPr lang="en-US" dirty="0" smtClean="0">
              <a:solidFill>
                <a:srgbClr val="1F497D"/>
              </a:solidFill>
              <a:cs typeface="Courier New" panose="02070309020205020404" pitchFamily="49" charset="0"/>
            </a:endParaRPr>
          </a:p>
          <a:p>
            <a:pPr lvl="1"/>
            <a:endParaRPr lang="en-US" dirty="0" smtClean="0">
              <a:solidFill>
                <a:srgbClr val="1F497D"/>
              </a:solidFill>
              <a:cs typeface="Courier New" panose="02070309020205020404" pitchFamily="49" charset="0"/>
            </a:endParaRPr>
          </a:p>
          <a:p>
            <a:pPr marL="457200" lvl="1" indent="0">
              <a:buNone/>
            </a:pPr>
            <a:endParaRPr lang="en-US" dirty="0">
              <a:solidFill>
                <a:srgbClr val="1F497D"/>
              </a:solidFill>
              <a:cs typeface="Courier New" panose="02070309020205020404" pitchFamily="49" charset="0"/>
            </a:endParaRPr>
          </a:p>
        </p:txBody>
      </p:sp>
      <p:sp>
        <p:nvSpPr>
          <p:cNvPr id="5" name="Rectangle 4"/>
          <p:cNvSpPr/>
          <p:nvPr/>
        </p:nvSpPr>
        <p:spPr>
          <a:xfrm>
            <a:off x="76200" y="6324600"/>
            <a:ext cx="7010400" cy="523220"/>
          </a:xfrm>
          <a:prstGeom prst="rect">
            <a:avLst/>
          </a:prstGeom>
        </p:spPr>
        <p:txBody>
          <a:bodyPr wrap="square">
            <a:spAutoFit/>
          </a:bodyPr>
          <a:lstStyle/>
          <a:p>
            <a:pPr fontAlgn="auto">
              <a:spcBef>
                <a:spcPts val="0"/>
              </a:spcBef>
              <a:spcAft>
                <a:spcPts val="0"/>
              </a:spcAft>
            </a:pPr>
            <a:r>
              <a:rPr lang="en-US" sz="1400" dirty="0">
                <a:solidFill>
                  <a:prstClr val="black"/>
                </a:solidFill>
                <a:latin typeface="Calibri"/>
                <a:ea typeface="+mn-ea"/>
                <a:cs typeface="+mn-cs"/>
              </a:rPr>
              <a:t>Wozniak et al</a:t>
            </a:r>
            <a:r>
              <a:rPr lang="en-US" sz="1400" dirty="0" smtClean="0">
                <a:solidFill>
                  <a:prstClr val="black"/>
                </a:solidFill>
                <a:latin typeface="Calibri"/>
                <a:ea typeface="+mn-ea"/>
                <a:cs typeface="+mn-cs"/>
              </a:rPr>
              <a:t>.</a:t>
            </a:r>
            <a:r>
              <a:rPr lang="en-US" sz="1400" b="1" dirty="0">
                <a:solidFill>
                  <a:prstClr val="black"/>
                </a:solidFill>
                <a:latin typeface="Calibri"/>
                <a:ea typeface="+mn-ea"/>
                <a:cs typeface="+mn-cs"/>
              </a:rPr>
              <a:t> </a:t>
            </a:r>
            <a:r>
              <a:rPr lang="en-US" sz="1400" dirty="0">
                <a:solidFill>
                  <a:prstClr val="black"/>
                </a:solidFill>
                <a:latin typeface="Calibri"/>
                <a:ea typeface="+mn-ea"/>
                <a:cs typeface="+mn-cs"/>
              </a:rPr>
              <a:t>Language features for scalable distributed-memory dataflow </a:t>
            </a:r>
            <a:r>
              <a:rPr lang="en-US" sz="1400" dirty="0" smtClean="0">
                <a:solidFill>
                  <a:prstClr val="black"/>
                </a:solidFill>
                <a:latin typeface="Calibri"/>
                <a:ea typeface="+mn-ea"/>
                <a:cs typeface="+mn-cs"/>
              </a:rPr>
              <a:t>computing. </a:t>
            </a:r>
            <a:r>
              <a:rPr lang="en-US" sz="1400" dirty="0">
                <a:solidFill>
                  <a:prstClr val="black"/>
                </a:solidFill>
                <a:latin typeface="Calibri"/>
                <a:ea typeface="+mn-ea"/>
                <a:cs typeface="+mn-cs"/>
              </a:rPr>
              <a:t>Proc. </a:t>
            </a:r>
            <a:r>
              <a:rPr lang="en-US" sz="1400" dirty="0" smtClean="0">
                <a:solidFill>
                  <a:prstClr val="black"/>
                </a:solidFill>
                <a:latin typeface="Calibri"/>
                <a:ea typeface="+mn-ea"/>
                <a:cs typeface="+mn-cs"/>
              </a:rPr>
              <a:t>Dataflow Execution Models at PACT, 2014. </a:t>
            </a:r>
            <a:endParaRPr lang="en-US" sz="1400" dirty="0">
              <a:solidFill>
                <a:prstClr val="black"/>
              </a:solidFill>
              <a:latin typeface="Calibri"/>
              <a:ea typeface="+mn-ea"/>
              <a:cs typeface="+mn-cs"/>
            </a:endParaRPr>
          </a:p>
        </p:txBody>
      </p:sp>
    </p:spTree>
    <p:extLst>
      <p:ext uri="{BB962C8B-B14F-4D97-AF65-F5344CB8AC3E}">
        <p14:creationId xmlns:p14="http://schemas.microsoft.com/office/powerpoint/2010/main" val="8677291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sz="3200" dirty="0" smtClean="0">
                <a:solidFill>
                  <a:srgbClr val="406F9E"/>
                </a:solidFill>
              </a:rPr>
              <a:t>Swift/T: scaling of trivial </a:t>
            </a:r>
            <a:r>
              <a:rPr lang="en-US" sz="3200" dirty="0" err="1" smtClean="0">
                <a:solidFill>
                  <a:srgbClr val="406F9E"/>
                </a:solidFill>
              </a:rPr>
              <a:t>foreach</a:t>
            </a:r>
            <a:r>
              <a:rPr lang="en-US" sz="3200" dirty="0" smtClean="0">
                <a:solidFill>
                  <a:srgbClr val="406F9E"/>
                </a:solidFill>
              </a:rPr>
              <a:t> { } loop</a:t>
            </a:r>
            <a:r>
              <a:rPr lang="en-US" sz="3200" dirty="0" smtClean="0">
                <a:solidFill>
                  <a:srgbClr val="3A81BA"/>
                </a:solidFill>
              </a:rPr>
              <a:t> </a:t>
            </a:r>
            <a:r>
              <a:rPr lang="en-US" sz="2400" dirty="0" smtClean="0">
                <a:solidFill>
                  <a:schemeClr val="accent1">
                    <a:lumMod val="50000"/>
                  </a:schemeClr>
                </a:solidFill>
              </a:rPr>
              <a:t>100 microsecond to 10 millisecond tasks</a:t>
            </a:r>
            <a:br>
              <a:rPr lang="en-US" sz="2400" dirty="0" smtClean="0">
                <a:solidFill>
                  <a:schemeClr val="accent1">
                    <a:lumMod val="50000"/>
                  </a:schemeClr>
                </a:solidFill>
              </a:rPr>
            </a:br>
            <a:r>
              <a:rPr lang="en-US" sz="2400" dirty="0" smtClean="0">
                <a:solidFill>
                  <a:schemeClr val="accent1">
                    <a:lumMod val="50000"/>
                  </a:schemeClr>
                </a:solidFill>
              </a:rPr>
              <a:t>on up to 512K integer cores of Blue Waters</a:t>
            </a:r>
            <a:endParaRPr lang="en-US" sz="2400" dirty="0">
              <a:solidFill>
                <a:schemeClr val="accent1">
                  <a:lumMod val="50000"/>
                </a:schemeClr>
              </a:solidFill>
            </a:endParaRPr>
          </a:p>
        </p:txBody>
      </p:sp>
      <p:pic>
        <p:nvPicPr>
          <p:cNvPr id="5" name="Picture 4" descr="swiftt-baseline-scale.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87680" y="2149919"/>
            <a:ext cx="8275320" cy="3657600"/>
          </a:xfrm>
          <a:prstGeom prst="rect">
            <a:avLst/>
          </a:prstGeom>
        </p:spPr>
      </p:pic>
    </p:spTree>
    <p:extLst>
      <p:ext uri="{BB962C8B-B14F-4D97-AF65-F5344CB8AC3E}">
        <p14:creationId xmlns:p14="http://schemas.microsoft.com/office/powerpoint/2010/main" val="36251172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9" name="Rectangle 7"/>
          <p:cNvSpPr>
            <a:spLocks noChangeArrowheads="1"/>
          </p:cNvSpPr>
          <p:nvPr/>
        </p:nvSpPr>
        <p:spPr bwMode="auto">
          <a:xfrm>
            <a:off x="0" y="5257800"/>
            <a:ext cx="9144000" cy="1600200"/>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60" name="Shape 60"/>
          <p:cNvSpPr txBox="1">
            <a:spLocks noGrp="1"/>
          </p:cNvSpPr>
          <p:nvPr>
            <p:ph type="title"/>
          </p:nvPr>
        </p:nvSpPr>
        <p:spPr>
          <a:xfrm>
            <a:off x="143735" y="227092"/>
            <a:ext cx="9143849" cy="605581"/>
          </a:xfrm>
          <a:prstGeom prst="rect">
            <a:avLst/>
          </a:prstGeom>
        </p:spPr>
        <p:txBody>
          <a:bodyPr lIns="91425" tIns="91425" rIns="91425" bIns="91425" anchor="b" anchorCtr="0">
            <a:noAutofit/>
          </a:bodyPr>
          <a:lstStyle/>
          <a:p>
            <a:pPr lvl="0"/>
            <a:r>
              <a:rPr lang="en" sz="3200" dirty="0">
                <a:solidFill>
                  <a:schemeClr val="bg1">
                    <a:lumMod val="50000"/>
                  </a:schemeClr>
                </a:solidFill>
              </a:rPr>
              <a:t>GeMTC</a:t>
            </a:r>
            <a:r>
              <a:rPr lang="en" sz="3200" dirty="0">
                <a:solidFill>
                  <a:srgbClr val="7F7F7F"/>
                </a:solidFill>
              </a:rPr>
              <a:t>:</a:t>
            </a:r>
            <a:r>
              <a:rPr lang="en" sz="3200" dirty="0">
                <a:solidFill>
                  <a:srgbClr val="3A81BA"/>
                </a:solidFill>
              </a:rPr>
              <a:t> </a:t>
            </a:r>
            <a:r>
              <a:rPr lang="en" sz="3200" dirty="0" smtClean="0">
                <a:solidFill>
                  <a:srgbClr val="406F9E"/>
                </a:solidFill>
              </a:rPr>
              <a:t>GPU</a:t>
            </a:r>
            <a:r>
              <a:rPr lang="en-US" sz="3200" dirty="0" smtClean="0">
                <a:solidFill>
                  <a:srgbClr val="406F9E"/>
                </a:solidFill>
              </a:rPr>
              <a:t>-</a:t>
            </a:r>
            <a:r>
              <a:rPr lang="en" sz="3200" dirty="0" smtClean="0">
                <a:solidFill>
                  <a:srgbClr val="406F9E"/>
                </a:solidFill>
              </a:rPr>
              <a:t>enabled </a:t>
            </a:r>
            <a:r>
              <a:rPr lang="en" sz="3200" dirty="0">
                <a:solidFill>
                  <a:srgbClr val="406F9E"/>
                </a:solidFill>
              </a:rPr>
              <a:t>Many-Task Computing</a:t>
            </a:r>
          </a:p>
        </p:txBody>
      </p:sp>
      <p:sp>
        <p:nvSpPr>
          <p:cNvPr id="61" name="Shape 61"/>
          <p:cNvSpPr txBox="1"/>
          <p:nvPr/>
        </p:nvSpPr>
        <p:spPr>
          <a:xfrm>
            <a:off x="152400" y="1219200"/>
            <a:ext cx="4232514" cy="1667067"/>
          </a:xfrm>
          <a:prstGeom prst="rect">
            <a:avLst/>
          </a:prstGeom>
          <a:noFill/>
          <a:ln>
            <a:noFill/>
          </a:ln>
        </p:spPr>
        <p:txBody>
          <a:bodyPr lIns="91425" tIns="91425" rIns="91425" bIns="91425" anchor="t" anchorCtr="0">
            <a:noAutofit/>
          </a:bodyPr>
          <a:lstStyle/>
          <a:p>
            <a:pPr defTabSz="914400">
              <a:spcBef>
                <a:spcPts val="600"/>
              </a:spcBef>
              <a:buClr>
                <a:srgbClr val="000000"/>
              </a:buClr>
              <a:buSzPct val="45833"/>
              <a:buFont typeface="Arial"/>
              <a:buNone/>
            </a:pPr>
            <a:r>
              <a:rPr lang="en" b="1" dirty="0">
                <a:solidFill>
                  <a:srgbClr val="1D405D"/>
                </a:solidFill>
                <a:latin typeface="Calibri" charset="0"/>
                <a:ea typeface="MS PGothic" pitchFamily="34" charset="-128"/>
                <a:cs typeface="MS PGothic" pitchFamily="34" charset="-128"/>
              </a:rPr>
              <a:t>Goals</a:t>
            </a:r>
            <a:r>
              <a:rPr lang="en" dirty="0">
                <a:solidFill>
                  <a:srgbClr val="1D405D"/>
                </a:solidFill>
                <a:latin typeface="Calibri" charset="0"/>
                <a:ea typeface="MS PGothic" pitchFamily="34" charset="-128"/>
                <a:cs typeface="MS PGothic" pitchFamily="34" charset="-128"/>
              </a:rPr>
              <a:t>:</a:t>
            </a:r>
          </a:p>
          <a:p>
            <a:pPr defTabSz="914400">
              <a:spcBef>
                <a:spcPts val="600"/>
              </a:spcBef>
              <a:buClr>
                <a:srgbClr val="000000"/>
              </a:buClr>
              <a:buSzPct val="45833"/>
              <a:buFont typeface="Arial"/>
              <a:buNone/>
            </a:pPr>
            <a:r>
              <a:rPr lang="en" sz="1800" dirty="0" smtClean="0">
                <a:solidFill>
                  <a:srgbClr val="1D405D"/>
                </a:solidFill>
                <a:latin typeface="Calibri" charset="0"/>
                <a:ea typeface="MS PGothic" pitchFamily="34" charset="-128"/>
                <a:cs typeface="MS PGothic" pitchFamily="34" charset="-128"/>
              </a:rPr>
              <a:t>1) MTC support</a:t>
            </a:r>
            <a:r>
              <a:rPr lang="en-US" sz="1800" dirty="0">
                <a:solidFill>
                  <a:srgbClr val="1D405D"/>
                </a:solidFill>
                <a:latin typeface="Calibri" charset="0"/>
                <a:ea typeface="MS PGothic" pitchFamily="34" charset="-128"/>
                <a:cs typeface="MS PGothic" pitchFamily="34" charset="-128"/>
              </a:rPr>
              <a:t> </a:t>
            </a:r>
            <a:r>
              <a:rPr lang="en-US" sz="1800" dirty="0" smtClean="0">
                <a:solidFill>
                  <a:srgbClr val="1D405D"/>
                </a:solidFill>
                <a:latin typeface="Calibri" charset="0"/>
                <a:ea typeface="MS PGothic" pitchFamily="34" charset="-128"/>
                <a:cs typeface="MS PGothic" pitchFamily="34" charset="-128"/>
              </a:rPr>
              <a:t>   </a:t>
            </a:r>
            <a:r>
              <a:rPr lang="en-US" sz="1800" dirty="0">
                <a:solidFill>
                  <a:srgbClr val="1D405D"/>
                </a:solidFill>
                <a:latin typeface="Calibri" charset="0"/>
                <a:ea typeface="MS PGothic" pitchFamily="34" charset="-128"/>
                <a:cs typeface="MS PGothic" pitchFamily="34" charset="-128"/>
              </a:rPr>
              <a:t> </a:t>
            </a:r>
            <a:r>
              <a:rPr lang="en" sz="1800" dirty="0" smtClean="0">
                <a:solidFill>
                  <a:srgbClr val="1D405D"/>
                </a:solidFill>
                <a:latin typeface="Calibri" charset="0"/>
                <a:ea typeface="MS PGothic" pitchFamily="34" charset="-128"/>
                <a:cs typeface="MS PGothic" pitchFamily="34" charset="-128"/>
              </a:rPr>
              <a:t>2</a:t>
            </a:r>
            <a:r>
              <a:rPr lang="en" sz="1800" dirty="0">
                <a:solidFill>
                  <a:srgbClr val="1D405D"/>
                </a:solidFill>
                <a:latin typeface="Calibri" charset="0"/>
                <a:ea typeface="MS PGothic" pitchFamily="34" charset="-128"/>
                <a:cs typeface="MS PGothic" pitchFamily="34" charset="-128"/>
              </a:rPr>
              <a:t>) Programmability</a:t>
            </a:r>
          </a:p>
          <a:p>
            <a:pPr defTabSz="914400">
              <a:spcBef>
                <a:spcPts val="600"/>
              </a:spcBef>
              <a:buClr>
                <a:srgbClr val="000000"/>
              </a:buClr>
              <a:buSzPct val="45833"/>
              <a:buFont typeface="Arial"/>
              <a:buNone/>
            </a:pPr>
            <a:r>
              <a:rPr lang="en" sz="1800" dirty="0">
                <a:solidFill>
                  <a:srgbClr val="1D405D"/>
                </a:solidFill>
                <a:latin typeface="Calibri" charset="0"/>
                <a:ea typeface="MS PGothic" pitchFamily="34" charset="-128"/>
                <a:cs typeface="MS PGothic" pitchFamily="34" charset="-128"/>
              </a:rPr>
              <a:t>3) </a:t>
            </a:r>
            <a:r>
              <a:rPr lang="en" sz="1800" dirty="0" smtClean="0">
                <a:solidFill>
                  <a:srgbClr val="1D405D"/>
                </a:solidFill>
                <a:latin typeface="Calibri" charset="0"/>
                <a:ea typeface="MS PGothic" pitchFamily="34" charset="-128"/>
                <a:cs typeface="MS PGothic" pitchFamily="34" charset="-128"/>
              </a:rPr>
              <a:t>Efficiency</a:t>
            </a:r>
            <a:r>
              <a:rPr lang="en-US" sz="1800" dirty="0">
                <a:solidFill>
                  <a:srgbClr val="1D405D"/>
                </a:solidFill>
                <a:latin typeface="Calibri" charset="0"/>
                <a:ea typeface="MS PGothic" pitchFamily="34" charset="-128"/>
                <a:cs typeface="MS PGothic" pitchFamily="34" charset="-128"/>
              </a:rPr>
              <a:t> </a:t>
            </a:r>
            <a:r>
              <a:rPr lang="en-US" sz="1800" dirty="0" smtClean="0">
                <a:solidFill>
                  <a:srgbClr val="1D405D"/>
                </a:solidFill>
                <a:latin typeface="Calibri" charset="0"/>
                <a:ea typeface="MS PGothic" pitchFamily="34" charset="-128"/>
                <a:cs typeface="MS PGothic" pitchFamily="34" charset="-128"/>
              </a:rPr>
              <a:t>          </a:t>
            </a:r>
            <a:r>
              <a:rPr lang="en" sz="1800" dirty="0" smtClean="0">
                <a:solidFill>
                  <a:srgbClr val="1D405D"/>
                </a:solidFill>
                <a:latin typeface="Calibri" charset="0"/>
                <a:ea typeface="MS PGothic" pitchFamily="34" charset="-128"/>
                <a:cs typeface="MS PGothic" pitchFamily="34" charset="-128"/>
              </a:rPr>
              <a:t>4</a:t>
            </a:r>
            <a:r>
              <a:rPr lang="en" sz="1800" dirty="0">
                <a:solidFill>
                  <a:srgbClr val="1D405D"/>
                </a:solidFill>
                <a:latin typeface="Calibri" charset="0"/>
                <a:ea typeface="MS PGothic" pitchFamily="34" charset="-128"/>
                <a:cs typeface="MS PGothic" pitchFamily="34" charset="-128"/>
              </a:rPr>
              <a:t>) M</a:t>
            </a:r>
            <a:r>
              <a:rPr lang="en-US" sz="1800" dirty="0">
                <a:solidFill>
                  <a:srgbClr val="1D405D"/>
                </a:solidFill>
                <a:latin typeface="Calibri" charset="0"/>
                <a:ea typeface="MS PGothic" pitchFamily="34" charset="-128"/>
                <a:cs typeface="MS PGothic" pitchFamily="34" charset="-128"/>
              </a:rPr>
              <a:t>P</a:t>
            </a:r>
            <a:r>
              <a:rPr lang="en" sz="1800" dirty="0">
                <a:solidFill>
                  <a:srgbClr val="1D405D"/>
                </a:solidFill>
                <a:latin typeface="Calibri" charset="0"/>
                <a:ea typeface="MS PGothic" pitchFamily="34" charset="-128"/>
                <a:cs typeface="MS PGothic" pitchFamily="34" charset="-128"/>
              </a:rPr>
              <a:t>MD on SIMD</a:t>
            </a:r>
          </a:p>
          <a:p>
            <a:pPr defTabSz="914400">
              <a:spcBef>
                <a:spcPts val="600"/>
              </a:spcBef>
              <a:buClr>
                <a:srgbClr val="404040"/>
              </a:buClr>
              <a:buSzPct val="45833"/>
            </a:pPr>
            <a:r>
              <a:rPr lang="en" sz="1800" dirty="0">
                <a:solidFill>
                  <a:srgbClr val="1D405D"/>
                </a:solidFill>
                <a:latin typeface="Calibri" charset="0"/>
                <a:ea typeface="MS PGothic" pitchFamily="34" charset="-128"/>
                <a:cs typeface="MS PGothic" pitchFamily="34" charset="-128"/>
              </a:rPr>
              <a:t>5) Increase </a:t>
            </a:r>
            <a:r>
              <a:rPr lang="en" sz="1800" dirty="0" smtClean="0">
                <a:solidFill>
                  <a:srgbClr val="1D405D"/>
                </a:solidFill>
                <a:latin typeface="Calibri" charset="0"/>
                <a:ea typeface="MS PGothic" pitchFamily="34" charset="-128"/>
                <a:cs typeface="MS PGothic" pitchFamily="34" charset="-128"/>
              </a:rPr>
              <a:t>concurrency</a:t>
            </a:r>
            <a:r>
              <a:rPr lang="en-US" sz="1800" dirty="0" smtClean="0">
                <a:solidFill>
                  <a:srgbClr val="1D405D"/>
                </a:solidFill>
                <a:latin typeface="Calibri" charset="0"/>
                <a:ea typeface="MS PGothic" pitchFamily="34" charset="-128"/>
                <a:cs typeface="MS PGothic" pitchFamily="34" charset="-128"/>
              </a:rPr>
              <a:t> to warp level</a:t>
            </a:r>
            <a:endParaRPr lang="en" sz="1800" dirty="0">
              <a:solidFill>
                <a:srgbClr val="1D405D"/>
              </a:solidFill>
              <a:latin typeface="Calibri" charset="0"/>
              <a:ea typeface="MS PGothic" pitchFamily="34" charset="-128"/>
              <a:cs typeface="MS PGothic" pitchFamily="34" charset="-128"/>
            </a:endParaRPr>
          </a:p>
          <a:p>
            <a:pPr defTabSz="914400">
              <a:spcBef>
                <a:spcPts val="600"/>
              </a:spcBef>
              <a:buClr>
                <a:srgbClr val="000000"/>
              </a:buClr>
              <a:buSzPct val="45833"/>
              <a:buFont typeface="Arial"/>
              <a:buNone/>
            </a:pPr>
            <a:r>
              <a:rPr lang="en" sz="2000" dirty="0" smtClean="0">
                <a:solidFill>
                  <a:srgbClr val="1D405D"/>
                </a:solidFill>
                <a:latin typeface="Calibri" charset="0"/>
                <a:ea typeface="MS PGothic" pitchFamily="34" charset="-128"/>
                <a:cs typeface="MS PGothic" pitchFamily="34" charset="-128"/>
              </a:rPr>
              <a:t> </a:t>
            </a:r>
            <a:endParaRPr lang="en" sz="2000" dirty="0">
              <a:solidFill>
                <a:srgbClr val="1D405D"/>
              </a:solidFill>
              <a:latin typeface="Calibri" charset="0"/>
              <a:ea typeface="MS PGothic" pitchFamily="34" charset="-128"/>
              <a:cs typeface="MS PGothic" pitchFamily="34" charset="-128"/>
            </a:endParaRPr>
          </a:p>
          <a:p>
            <a:pPr defTabSz="914400">
              <a:spcBef>
                <a:spcPts val="600"/>
              </a:spcBef>
              <a:buClr>
                <a:srgbClr val="000000"/>
              </a:buClr>
              <a:buFont typeface="Arial"/>
              <a:buNone/>
            </a:pPr>
            <a:endParaRPr dirty="0">
              <a:solidFill>
                <a:srgbClr val="1D405D"/>
              </a:solidFill>
              <a:latin typeface="Calibri" charset="0"/>
              <a:ea typeface="MS PGothic" pitchFamily="34" charset="-128"/>
              <a:cs typeface="MS PGothic" pitchFamily="34" charset="-128"/>
            </a:endParaRPr>
          </a:p>
        </p:txBody>
      </p:sp>
      <p:sp>
        <p:nvSpPr>
          <p:cNvPr id="62" name="Shape 62"/>
          <p:cNvSpPr txBox="1"/>
          <p:nvPr/>
        </p:nvSpPr>
        <p:spPr>
          <a:xfrm>
            <a:off x="4495800" y="1219200"/>
            <a:ext cx="4227207" cy="1563308"/>
          </a:xfrm>
          <a:prstGeom prst="rect">
            <a:avLst/>
          </a:prstGeom>
          <a:noFill/>
          <a:ln>
            <a:noFill/>
          </a:ln>
        </p:spPr>
        <p:txBody>
          <a:bodyPr lIns="91425" tIns="91425" rIns="91425" bIns="91425" anchor="t" anchorCtr="0">
            <a:noAutofit/>
          </a:bodyPr>
          <a:lstStyle/>
          <a:p>
            <a:pPr defTabSz="914400">
              <a:spcBef>
                <a:spcPts val="600"/>
              </a:spcBef>
              <a:buClr>
                <a:srgbClr val="000000"/>
              </a:buClr>
              <a:buSzPct val="45833"/>
              <a:buFont typeface="Arial"/>
              <a:buNone/>
            </a:pPr>
            <a:r>
              <a:rPr lang="en" b="1" dirty="0">
                <a:solidFill>
                  <a:srgbClr val="1D405D"/>
                </a:solidFill>
                <a:latin typeface="Calibri" charset="0"/>
                <a:ea typeface="MS PGothic" pitchFamily="34" charset="-128"/>
                <a:cs typeface="MS PGothic" pitchFamily="34" charset="-128"/>
              </a:rPr>
              <a:t>Approach</a:t>
            </a:r>
            <a:r>
              <a:rPr lang="en" dirty="0">
                <a:solidFill>
                  <a:srgbClr val="1D405D"/>
                </a:solidFill>
                <a:latin typeface="Calibri" charset="0"/>
                <a:ea typeface="MS PGothic" pitchFamily="34" charset="-128"/>
                <a:cs typeface="MS PGothic" pitchFamily="34" charset="-128"/>
              </a:rPr>
              <a:t>: </a:t>
            </a:r>
          </a:p>
          <a:p>
            <a:pPr defTabSz="914400">
              <a:spcBef>
                <a:spcPts val="600"/>
              </a:spcBef>
              <a:buClr>
                <a:srgbClr val="000000"/>
              </a:buClr>
              <a:buSzPct val="45833"/>
              <a:buFont typeface="Arial"/>
              <a:buNone/>
            </a:pPr>
            <a:r>
              <a:rPr lang="en" sz="1800" dirty="0" smtClean="0">
                <a:solidFill>
                  <a:srgbClr val="1D405D"/>
                </a:solidFill>
                <a:latin typeface="Calibri" charset="0"/>
                <a:ea typeface="MS PGothic" pitchFamily="34" charset="-128"/>
                <a:cs typeface="MS PGothic" pitchFamily="34" charset="-128"/>
              </a:rPr>
              <a:t>Design</a:t>
            </a:r>
            <a:r>
              <a:rPr lang="en-US" sz="1800" dirty="0" smtClean="0">
                <a:solidFill>
                  <a:srgbClr val="1D405D"/>
                </a:solidFill>
                <a:latin typeface="Calibri" charset="0"/>
                <a:ea typeface="MS PGothic" pitchFamily="34" charset="-128"/>
                <a:cs typeface="MS PGothic" pitchFamily="34" charset="-128"/>
              </a:rPr>
              <a:t> &amp; </a:t>
            </a:r>
            <a:r>
              <a:rPr lang="en" sz="1800" dirty="0" smtClean="0">
                <a:solidFill>
                  <a:srgbClr val="1D405D"/>
                </a:solidFill>
                <a:latin typeface="Calibri" charset="0"/>
                <a:ea typeface="MS PGothic" pitchFamily="34" charset="-128"/>
                <a:cs typeface="MS PGothic" pitchFamily="34" charset="-128"/>
              </a:rPr>
              <a:t>implement </a:t>
            </a:r>
            <a:r>
              <a:rPr lang="en-US" sz="1800" dirty="0" err="1" smtClean="0">
                <a:solidFill>
                  <a:srgbClr val="1D405D"/>
                </a:solidFill>
                <a:latin typeface="Calibri" charset="0"/>
                <a:ea typeface="MS PGothic" pitchFamily="34" charset="-128"/>
                <a:cs typeface="MS PGothic" pitchFamily="34" charset="-128"/>
              </a:rPr>
              <a:t>GeMTC</a:t>
            </a:r>
            <a:r>
              <a:rPr lang="en-US" sz="1800" dirty="0" smtClean="0">
                <a:solidFill>
                  <a:srgbClr val="1D405D"/>
                </a:solidFill>
                <a:latin typeface="Calibri" charset="0"/>
                <a:ea typeface="MS PGothic" pitchFamily="34" charset="-128"/>
                <a:cs typeface="MS PGothic" pitchFamily="34" charset="-128"/>
              </a:rPr>
              <a:t> </a:t>
            </a:r>
            <a:r>
              <a:rPr lang="en" sz="1800" dirty="0" smtClean="0">
                <a:solidFill>
                  <a:srgbClr val="1D405D"/>
                </a:solidFill>
                <a:latin typeface="Calibri" charset="0"/>
                <a:ea typeface="MS PGothic" pitchFamily="34" charset="-128"/>
                <a:cs typeface="MS PGothic" pitchFamily="34" charset="-128"/>
              </a:rPr>
              <a:t>middleware</a:t>
            </a:r>
            <a:r>
              <a:rPr lang="en" sz="1800" dirty="0">
                <a:solidFill>
                  <a:srgbClr val="1D405D"/>
                </a:solidFill>
                <a:latin typeface="Calibri" charset="0"/>
                <a:ea typeface="MS PGothic" pitchFamily="34" charset="-128"/>
                <a:cs typeface="MS PGothic" pitchFamily="34" charset="-128"/>
              </a:rPr>
              <a:t>:</a:t>
            </a:r>
          </a:p>
          <a:p>
            <a:pPr defTabSz="914400">
              <a:spcBef>
                <a:spcPts val="600"/>
              </a:spcBef>
              <a:buClr>
                <a:srgbClr val="000000"/>
              </a:buClr>
              <a:buSzPct val="45833"/>
              <a:buFont typeface="Arial"/>
              <a:buNone/>
            </a:pPr>
            <a:r>
              <a:rPr lang="en" sz="1800" dirty="0" smtClean="0">
                <a:solidFill>
                  <a:srgbClr val="1D405D"/>
                </a:solidFill>
                <a:latin typeface="Calibri" charset="0"/>
                <a:ea typeface="MS PGothic" pitchFamily="34" charset="-128"/>
                <a:cs typeface="MS PGothic" pitchFamily="34" charset="-128"/>
              </a:rPr>
              <a:t>1) Manages </a:t>
            </a:r>
            <a:r>
              <a:rPr lang="en" sz="1800" dirty="0">
                <a:solidFill>
                  <a:srgbClr val="1D405D"/>
                </a:solidFill>
                <a:latin typeface="Calibri" charset="0"/>
                <a:ea typeface="MS PGothic" pitchFamily="34" charset="-128"/>
                <a:cs typeface="MS PGothic" pitchFamily="34" charset="-128"/>
              </a:rPr>
              <a:t>GPU </a:t>
            </a:r>
            <a:r>
              <a:rPr lang="en-US" sz="1800" dirty="0">
                <a:solidFill>
                  <a:srgbClr val="1D405D"/>
                </a:solidFill>
                <a:latin typeface="Calibri" charset="0"/>
                <a:ea typeface="MS PGothic" pitchFamily="34" charset="-128"/>
                <a:cs typeface="MS PGothic" pitchFamily="34" charset="-128"/>
              </a:rPr>
              <a:t> </a:t>
            </a:r>
            <a:r>
              <a:rPr lang="en-US" sz="1800" dirty="0" smtClean="0">
                <a:solidFill>
                  <a:srgbClr val="1D405D"/>
                </a:solidFill>
                <a:latin typeface="Calibri" charset="0"/>
                <a:ea typeface="MS PGothic" pitchFamily="34" charset="-128"/>
                <a:cs typeface="MS PGothic" pitchFamily="34" charset="-128"/>
              </a:rPr>
              <a:t> </a:t>
            </a:r>
            <a:r>
              <a:rPr lang="en" sz="1800" dirty="0" smtClean="0">
                <a:solidFill>
                  <a:srgbClr val="1D405D"/>
                </a:solidFill>
                <a:latin typeface="Calibri" charset="0"/>
                <a:ea typeface="MS PGothic" pitchFamily="34" charset="-128"/>
                <a:cs typeface="MS PGothic" pitchFamily="34" charset="-128"/>
              </a:rPr>
              <a:t>2</a:t>
            </a:r>
            <a:r>
              <a:rPr lang="en" sz="1800" dirty="0">
                <a:solidFill>
                  <a:srgbClr val="1D405D"/>
                </a:solidFill>
                <a:latin typeface="Calibri" charset="0"/>
                <a:ea typeface="MS PGothic" pitchFamily="34" charset="-128"/>
                <a:cs typeface="MS PGothic" pitchFamily="34" charset="-128"/>
              </a:rPr>
              <a:t>) Spread host/device</a:t>
            </a:r>
          </a:p>
          <a:p>
            <a:pPr defTabSz="914400">
              <a:spcBef>
                <a:spcPts val="600"/>
              </a:spcBef>
              <a:buClr>
                <a:srgbClr val="000000"/>
              </a:buClr>
              <a:buSzPct val="45833"/>
              <a:buFont typeface="Arial"/>
              <a:buNone/>
            </a:pPr>
            <a:r>
              <a:rPr lang="en" sz="1800" dirty="0">
                <a:solidFill>
                  <a:srgbClr val="1D405D"/>
                </a:solidFill>
                <a:latin typeface="Calibri" charset="0"/>
                <a:ea typeface="MS PGothic" pitchFamily="34" charset="-128"/>
                <a:cs typeface="MS PGothic" pitchFamily="34" charset="-128"/>
              </a:rPr>
              <a:t>3) Workflow system </a:t>
            </a:r>
            <a:r>
              <a:rPr lang="en-US" sz="1800" dirty="0" err="1">
                <a:solidFill>
                  <a:srgbClr val="1D405D"/>
                </a:solidFill>
                <a:latin typeface="Calibri" charset="0"/>
                <a:ea typeface="MS PGothic" pitchFamily="34" charset="-128"/>
                <a:cs typeface="MS PGothic" pitchFamily="34" charset="-128"/>
              </a:rPr>
              <a:t>i</a:t>
            </a:r>
            <a:r>
              <a:rPr lang="en" sz="1800" dirty="0" smtClean="0">
                <a:solidFill>
                  <a:srgbClr val="1D405D"/>
                </a:solidFill>
                <a:latin typeface="Calibri" charset="0"/>
                <a:ea typeface="MS PGothic" pitchFamily="34" charset="-128"/>
                <a:cs typeface="MS PGothic" pitchFamily="34" charset="-128"/>
              </a:rPr>
              <a:t>ntegration (Swift/T</a:t>
            </a:r>
            <a:r>
              <a:rPr lang="en" sz="1800" dirty="0">
                <a:solidFill>
                  <a:srgbClr val="1D405D"/>
                </a:solidFill>
                <a:latin typeface="Calibri" charset="0"/>
                <a:ea typeface="MS PGothic" pitchFamily="34" charset="-128"/>
                <a:cs typeface="MS PGothic" pitchFamily="34" charset="-128"/>
              </a:rPr>
              <a:t>)</a:t>
            </a:r>
          </a:p>
        </p:txBody>
      </p:sp>
      <p:sp>
        <p:nvSpPr>
          <p:cNvPr id="63" name="Shape 63"/>
          <p:cNvSpPr txBox="1"/>
          <p:nvPr/>
        </p:nvSpPr>
        <p:spPr>
          <a:xfrm>
            <a:off x="260250" y="715600"/>
            <a:ext cx="8623500" cy="764100"/>
          </a:xfrm>
          <a:prstGeom prst="rect">
            <a:avLst/>
          </a:prstGeom>
          <a:noFill/>
        </p:spPr>
        <p:txBody>
          <a:bodyPr lIns="91425" tIns="91425" rIns="91425" bIns="91425" anchor="t" anchorCtr="0">
            <a:noAutofit/>
          </a:bodyPr>
          <a:lstStyle/>
          <a:p>
            <a:pPr defTabSz="914400">
              <a:spcBef>
                <a:spcPts val="0"/>
              </a:spcBef>
            </a:pPr>
            <a:endParaRPr lang="en" sz="3200" dirty="0">
              <a:solidFill>
                <a:srgbClr val="404040"/>
              </a:solidFill>
              <a:latin typeface="Calibri" charset="0"/>
              <a:ea typeface="MS PGothic" pitchFamily="34" charset="-128"/>
              <a:cs typeface="MS PGothic" pitchFamily="34" charset="-128"/>
            </a:endParaRPr>
          </a:p>
        </p:txBody>
      </p:sp>
      <p:sp>
        <p:nvSpPr>
          <p:cNvPr id="64" name="Shape 64"/>
          <p:cNvSpPr txBox="1"/>
          <p:nvPr/>
        </p:nvSpPr>
        <p:spPr>
          <a:xfrm>
            <a:off x="309036" y="685800"/>
            <a:ext cx="8798099" cy="764100"/>
          </a:xfrm>
          <a:prstGeom prst="rect">
            <a:avLst/>
          </a:prstGeom>
          <a:noFill/>
          <a:ln>
            <a:noFill/>
          </a:ln>
        </p:spPr>
        <p:txBody>
          <a:bodyPr lIns="91425" tIns="91425" rIns="91425" bIns="91425" anchor="t" anchorCtr="0">
            <a:noAutofit/>
          </a:bodyPr>
          <a:lstStyle/>
          <a:p>
            <a:pPr defTabSz="914400">
              <a:spcBef>
                <a:spcPts val="600"/>
              </a:spcBef>
              <a:buClr>
                <a:srgbClr val="000000"/>
              </a:buClr>
              <a:buSzPct val="36666"/>
              <a:buFont typeface="Arial"/>
              <a:buNone/>
            </a:pPr>
            <a:r>
              <a:rPr lang="en" sz="3000" b="1" dirty="0">
                <a:solidFill>
                  <a:srgbClr val="A6C4DE">
                    <a:lumMod val="50000"/>
                  </a:srgbClr>
                </a:solidFill>
                <a:latin typeface="Calibri" charset="0"/>
                <a:ea typeface="MS PGothic" pitchFamily="34" charset="-128"/>
                <a:cs typeface="MS PGothic" pitchFamily="34" charset="-128"/>
              </a:rPr>
              <a:t>Motivation</a:t>
            </a:r>
            <a:r>
              <a:rPr lang="en" sz="3000" dirty="0">
                <a:solidFill>
                  <a:srgbClr val="A6C4DE">
                    <a:lumMod val="50000"/>
                  </a:srgbClr>
                </a:solidFill>
                <a:latin typeface="Calibri" charset="0"/>
                <a:ea typeface="MS PGothic" pitchFamily="34" charset="-128"/>
                <a:cs typeface="MS PGothic" pitchFamily="34" charset="-128"/>
              </a:rPr>
              <a:t>: </a:t>
            </a:r>
            <a:r>
              <a:rPr lang="en-US" sz="3000" dirty="0">
                <a:solidFill>
                  <a:srgbClr val="A6C4DE">
                    <a:lumMod val="50000"/>
                  </a:srgbClr>
                </a:solidFill>
                <a:latin typeface="Calibri" charset="0"/>
                <a:ea typeface="MS PGothic" pitchFamily="34" charset="-128"/>
                <a:cs typeface="MS PGothic" pitchFamily="34" charset="-128"/>
              </a:rPr>
              <a:t>S</a:t>
            </a:r>
            <a:r>
              <a:rPr lang="en" sz="3000" dirty="0" smtClean="0">
                <a:solidFill>
                  <a:srgbClr val="A6C4DE">
                    <a:lumMod val="50000"/>
                  </a:srgbClr>
                </a:solidFill>
                <a:latin typeface="Calibri" charset="0"/>
                <a:ea typeface="MS PGothic" pitchFamily="34" charset="-128"/>
                <a:cs typeface="MS PGothic" pitchFamily="34" charset="-128"/>
              </a:rPr>
              <a:t>upport </a:t>
            </a:r>
            <a:r>
              <a:rPr lang="en" sz="3000" dirty="0">
                <a:solidFill>
                  <a:srgbClr val="A6C4DE">
                    <a:lumMod val="50000"/>
                  </a:srgbClr>
                </a:solidFill>
                <a:latin typeface="Calibri" charset="0"/>
                <a:ea typeface="MS PGothic" pitchFamily="34" charset="-128"/>
                <a:cs typeface="MS PGothic" pitchFamily="34" charset="-128"/>
              </a:rPr>
              <a:t>for MTC on </a:t>
            </a:r>
            <a:r>
              <a:rPr lang="en-US" sz="3000" dirty="0" smtClean="0">
                <a:solidFill>
                  <a:srgbClr val="A6C4DE">
                    <a:lumMod val="50000"/>
                  </a:srgbClr>
                </a:solidFill>
                <a:latin typeface="Calibri" charset="0"/>
                <a:ea typeface="MS PGothic" pitchFamily="34" charset="-128"/>
                <a:cs typeface="MS PGothic" pitchFamily="34" charset="-128"/>
              </a:rPr>
              <a:t>all a</a:t>
            </a:r>
            <a:r>
              <a:rPr lang="en" sz="3000" dirty="0" smtClean="0">
                <a:solidFill>
                  <a:srgbClr val="A6C4DE">
                    <a:lumMod val="50000"/>
                  </a:srgbClr>
                </a:solidFill>
                <a:latin typeface="Calibri" charset="0"/>
                <a:ea typeface="MS PGothic" pitchFamily="34" charset="-128"/>
                <a:cs typeface="MS PGothic" pitchFamily="34" charset="-128"/>
              </a:rPr>
              <a:t>ccelerators</a:t>
            </a:r>
            <a:r>
              <a:rPr lang="en" sz="3000" dirty="0">
                <a:solidFill>
                  <a:srgbClr val="A6C4DE">
                    <a:lumMod val="50000"/>
                  </a:srgbClr>
                </a:solidFill>
                <a:latin typeface="Calibri" charset="0"/>
                <a:ea typeface="MS PGothic" pitchFamily="34" charset="-128"/>
                <a:cs typeface="MS PGothic" pitchFamily="34" charset="-128"/>
              </a:rPr>
              <a:t>!</a:t>
            </a:r>
          </a:p>
        </p:txBody>
      </p:sp>
      <p:pic>
        <p:nvPicPr>
          <p:cNvPr id="8" name="Shape 110"/>
          <p:cNvPicPr preferRelativeResize="0"/>
          <p:nvPr/>
        </p:nvPicPr>
        <p:blipFill>
          <a:blip r:embed="rId3"/>
          <a:stretch>
            <a:fillRect/>
          </a:stretch>
        </p:blipFill>
        <p:spPr>
          <a:xfrm>
            <a:off x="831757" y="2908928"/>
            <a:ext cx="7245443" cy="3325844"/>
          </a:xfrm>
          <a:prstGeom prst="rect">
            <a:avLst/>
          </a:prstGeom>
          <a:noFill/>
          <a:ln>
            <a:noFill/>
          </a:ln>
        </p:spPr>
      </p:pic>
      <p:sp>
        <p:nvSpPr>
          <p:cNvPr id="2" name="Rectangle 1"/>
          <p:cNvSpPr/>
          <p:nvPr/>
        </p:nvSpPr>
        <p:spPr>
          <a:xfrm>
            <a:off x="0" y="6400800"/>
            <a:ext cx="9144000" cy="461665"/>
          </a:xfrm>
          <a:prstGeom prst="rect">
            <a:avLst/>
          </a:prstGeom>
        </p:spPr>
        <p:txBody>
          <a:bodyPr wrap="square">
            <a:spAutoFit/>
          </a:bodyPr>
          <a:lstStyle/>
          <a:p>
            <a:r>
              <a:rPr lang="en-US" sz="1200" dirty="0"/>
              <a:t>S. J. </a:t>
            </a:r>
            <a:r>
              <a:rPr lang="en-US" sz="1200" dirty="0" err="1"/>
              <a:t>Krieder</a:t>
            </a:r>
            <a:r>
              <a:rPr lang="en-US" sz="1200" dirty="0"/>
              <a:t>, J. M. Wozniak, T. Armstrong, M. Wilde, D. S. Katz, B. Grimmer, I. T. Foster, I. </a:t>
            </a:r>
            <a:r>
              <a:rPr lang="en-US" sz="1200" dirty="0" err="1"/>
              <a:t>Raicu</a:t>
            </a:r>
            <a:r>
              <a:rPr lang="en-US" sz="1200" dirty="0"/>
              <a:t>, "Design and Evaluation of the </a:t>
            </a:r>
            <a:r>
              <a:rPr lang="en-US" sz="1200" dirty="0" err="1"/>
              <a:t>GeMTC</a:t>
            </a:r>
            <a:r>
              <a:rPr lang="en-US" sz="1200" dirty="0"/>
              <a:t> Framework for GPU-enabled Many-Task Computing</a:t>
            </a:r>
            <a:r>
              <a:rPr lang="en-US" sz="1200" dirty="0" smtClean="0"/>
              <a:t>,” HPDC</a:t>
            </a:r>
            <a:r>
              <a:rPr lang="en-US" sz="1200" dirty="0"/>
              <a:t>'</a:t>
            </a:r>
            <a:r>
              <a:rPr lang="en-US" sz="1200" dirty="0" smtClean="0"/>
              <a:t>14</a:t>
            </a:r>
            <a:endParaRPr lang="en-US" sz="1200" dirty="0"/>
          </a:p>
        </p:txBody>
      </p:sp>
    </p:spTree>
    <p:extLst>
      <p:ext uri="{BB962C8B-B14F-4D97-AF65-F5344CB8AC3E}">
        <p14:creationId xmlns:p14="http://schemas.microsoft.com/office/powerpoint/2010/main" val="16997902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about Swift</a:t>
            </a:r>
            <a:endParaRPr lang="en-US" dirty="0"/>
          </a:p>
        </p:txBody>
      </p:sp>
      <p:sp>
        <p:nvSpPr>
          <p:cNvPr id="3" name="Text Placeholder 2"/>
          <p:cNvSpPr>
            <a:spLocks noGrp="1"/>
          </p:cNvSpPr>
          <p:nvPr>
            <p:ph type="body" idx="1"/>
          </p:nvPr>
        </p:nvSpPr>
        <p:spPr/>
        <p:txBody>
          <a:bodyPr/>
          <a:lstStyle/>
          <a:p>
            <a:r>
              <a:rPr lang="en-US" dirty="0" smtClean="0">
                <a:hlinkClick r:id="rId2"/>
              </a:rPr>
              <a:t>http://swift-lang.org</a:t>
            </a:r>
            <a:endParaRPr lang="en-US" dirty="0" smtClean="0"/>
          </a:p>
          <a:p>
            <a:r>
              <a:rPr lang="en-US" dirty="0" smtClean="0"/>
              <a:t>Includes a couple of running VMs where you can try it out</a:t>
            </a:r>
          </a:p>
          <a:p>
            <a:pPr lvl="1"/>
            <a:r>
              <a:rPr lang="en-US" dirty="0" smtClean="0"/>
              <a:t>See “Try Swift Online”</a:t>
            </a:r>
            <a:endParaRPr lang="en-US" dirty="0"/>
          </a:p>
        </p:txBody>
      </p:sp>
    </p:spTree>
    <p:extLst>
      <p:ext uri="{BB962C8B-B14F-4D97-AF65-F5344CB8AC3E}">
        <p14:creationId xmlns:p14="http://schemas.microsoft.com/office/powerpoint/2010/main" val="1940519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p:cNvGrpSpPr/>
          <p:nvPr/>
        </p:nvGrpSpPr>
        <p:grpSpPr>
          <a:xfrm>
            <a:off x="4095742" y="2080106"/>
            <a:ext cx="4868746" cy="3336086"/>
            <a:chOff x="4076714" y="2400022"/>
            <a:chExt cx="4868746" cy="3336086"/>
          </a:xfrm>
        </p:grpSpPr>
        <p:sp>
          <p:nvSpPr>
            <p:cNvPr id="46" name="Parallelogram 45"/>
            <p:cNvSpPr/>
            <p:nvPr/>
          </p:nvSpPr>
          <p:spPr>
            <a:xfrm>
              <a:off x="4076714" y="2400022"/>
              <a:ext cx="4868746" cy="3336086"/>
            </a:xfrm>
            <a:prstGeom prst="parallelogram">
              <a:avLst>
                <a:gd name="adj" fmla="val 61667"/>
              </a:avLst>
            </a:prstGeom>
            <a:solidFill>
              <a:schemeClr val="accent1">
                <a:lumMod val="40000"/>
                <a:lumOff val="60000"/>
                <a:alpha val="3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7" name="TextBox 46"/>
            <p:cNvSpPr txBox="1"/>
            <p:nvPr/>
          </p:nvSpPr>
          <p:spPr>
            <a:xfrm>
              <a:off x="4248172" y="5324054"/>
              <a:ext cx="1941557" cy="369332"/>
            </a:xfrm>
            <a:prstGeom prst="rect">
              <a:avLst/>
            </a:prstGeom>
            <a:noFill/>
          </p:spPr>
          <p:txBody>
            <a:bodyPr wrap="none" rtlCol="0">
              <a:spAutoFit/>
            </a:bodyPr>
            <a:lstStyle/>
            <a:p>
              <a:r>
                <a:rPr lang="en-US" dirty="0" smtClean="0"/>
                <a:t>Domain of Interest</a:t>
              </a:r>
              <a:endParaRPr lang="en-US" dirty="0"/>
            </a:p>
          </p:txBody>
        </p:sp>
      </p:grpSp>
      <p:cxnSp>
        <p:nvCxnSpPr>
          <p:cNvPr id="5" name="Straight Connector 4"/>
          <p:cNvCxnSpPr/>
          <p:nvPr/>
        </p:nvCxnSpPr>
        <p:spPr>
          <a:xfrm>
            <a:off x="798923" y="5470883"/>
            <a:ext cx="7225836"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rot="5400000" flipH="1" flipV="1">
            <a:off x="-1051698" y="3621850"/>
            <a:ext cx="3699655"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7224895" y="5470883"/>
            <a:ext cx="848760" cy="369332"/>
          </a:xfrm>
          <a:prstGeom prst="rect">
            <a:avLst/>
          </a:prstGeom>
          <a:noFill/>
        </p:spPr>
        <p:txBody>
          <a:bodyPr wrap="none" rtlCol="0">
            <a:spAutoFit/>
          </a:bodyPr>
          <a:lstStyle/>
          <a:p>
            <a:r>
              <a:rPr lang="en-US" dirty="0" smtClean="0"/>
              <a:t>“Time”</a:t>
            </a:r>
            <a:endParaRPr lang="en-US" dirty="0"/>
          </a:p>
        </p:txBody>
      </p:sp>
      <p:sp>
        <p:nvSpPr>
          <p:cNvPr id="9" name="TextBox 8"/>
          <p:cNvSpPr txBox="1"/>
          <p:nvPr/>
        </p:nvSpPr>
        <p:spPr>
          <a:xfrm rot="16200000">
            <a:off x="-219964" y="2463901"/>
            <a:ext cx="1423361" cy="369332"/>
          </a:xfrm>
          <a:prstGeom prst="rect">
            <a:avLst/>
          </a:prstGeom>
          <a:noFill/>
        </p:spPr>
        <p:txBody>
          <a:bodyPr wrap="none" rtlCol="0">
            <a:spAutoFit/>
          </a:bodyPr>
          <a:lstStyle/>
          <a:p>
            <a:r>
              <a:rPr lang="en-US" dirty="0" smtClean="0"/>
              <a:t>“Complexity”</a:t>
            </a:r>
            <a:endParaRPr lang="en-US" dirty="0"/>
          </a:p>
        </p:txBody>
      </p:sp>
      <p:grpSp>
        <p:nvGrpSpPr>
          <p:cNvPr id="16" name="Group 15"/>
          <p:cNvGrpSpPr/>
          <p:nvPr/>
        </p:nvGrpSpPr>
        <p:grpSpPr>
          <a:xfrm rot="18093585">
            <a:off x="247246" y="3337920"/>
            <a:ext cx="3118812" cy="535964"/>
            <a:chOff x="1456692" y="5107581"/>
            <a:chExt cx="3118812" cy="535964"/>
          </a:xfrm>
        </p:grpSpPr>
        <p:cxnSp>
          <p:nvCxnSpPr>
            <p:cNvPr id="10" name="Straight Connector 9"/>
            <p:cNvCxnSpPr/>
            <p:nvPr/>
          </p:nvCxnSpPr>
          <p:spPr>
            <a:xfrm>
              <a:off x="1456692" y="5374241"/>
              <a:ext cx="3118810"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2554273" y="5107581"/>
              <a:ext cx="923651" cy="261610"/>
            </a:xfrm>
            <a:prstGeom prst="rect">
              <a:avLst/>
            </a:prstGeom>
            <a:noFill/>
          </p:spPr>
          <p:txBody>
            <a:bodyPr wrap="none" rtlCol="0">
              <a:spAutoFit/>
            </a:bodyPr>
            <a:lstStyle/>
            <a:p>
              <a:pPr algn="ctr"/>
              <a:r>
                <a:rPr lang="en-US" sz="1100" dirty="0" smtClean="0"/>
                <a:t>Dimensions</a:t>
              </a:r>
              <a:endParaRPr lang="en-US" sz="1100" dirty="0"/>
            </a:p>
          </p:txBody>
        </p:sp>
        <p:sp>
          <p:nvSpPr>
            <p:cNvPr id="15" name="TextBox 14"/>
            <p:cNvSpPr txBox="1"/>
            <p:nvPr/>
          </p:nvSpPr>
          <p:spPr>
            <a:xfrm>
              <a:off x="1456694" y="5381935"/>
              <a:ext cx="3118810" cy="261610"/>
            </a:xfrm>
            <a:prstGeom prst="rect">
              <a:avLst/>
            </a:prstGeom>
            <a:noFill/>
          </p:spPr>
          <p:txBody>
            <a:bodyPr wrap="square" rtlCol="0">
              <a:spAutoFit/>
            </a:bodyPr>
            <a:lstStyle/>
            <a:p>
              <a:r>
                <a:rPr lang="en-US" sz="1100" dirty="0" smtClean="0"/>
                <a:t>1                                    2                                  3</a:t>
              </a:r>
              <a:endParaRPr lang="en-US" sz="1100" dirty="0"/>
            </a:p>
          </p:txBody>
        </p:sp>
      </p:grpSp>
      <p:grpSp>
        <p:nvGrpSpPr>
          <p:cNvPr id="17" name="Group 16"/>
          <p:cNvGrpSpPr/>
          <p:nvPr/>
        </p:nvGrpSpPr>
        <p:grpSpPr>
          <a:xfrm rot="18093585">
            <a:off x="983592" y="3337921"/>
            <a:ext cx="3118811" cy="535965"/>
            <a:chOff x="1456692" y="5107581"/>
            <a:chExt cx="3118811" cy="535965"/>
          </a:xfrm>
        </p:grpSpPr>
        <p:cxnSp>
          <p:nvCxnSpPr>
            <p:cNvPr id="18" name="Straight Connector 17"/>
            <p:cNvCxnSpPr/>
            <p:nvPr/>
          </p:nvCxnSpPr>
          <p:spPr>
            <a:xfrm>
              <a:off x="1456692" y="5374241"/>
              <a:ext cx="3118810"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2766672" y="5107581"/>
              <a:ext cx="498855" cy="261610"/>
            </a:xfrm>
            <a:prstGeom prst="rect">
              <a:avLst/>
            </a:prstGeom>
            <a:noFill/>
          </p:spPr>
          <p:txBody>
            <a:bodyPr wrap="none" rtlCol="0">
              <a:spAutoFit/>
            </a:bodyPr>
            <a:lstStyle/>
            <a:p>
              <a:pPr algn="ctr"/>
              <a:r>
                <a:rPr lang="en-US" sz="1100" dirty="0" smtClean="0"/>
                <a:t>Time</a:t>
              </a:r>
              <a:endParaRPr lang="en-US" sz="1100" dirty="0"/>
            </a:p>
          </p:txBody>
        </p:sp>
        <p:sp>
          <p:nvSpPr>
            <p:cNvPr id="20" name="TextBox 19"/>
            <p:cNvSpPr txBox="1"/>
            <p:nvPr/>
          </p:nvSpPr>
          <p:spPr>
            <a:xfrm>
              <a:off x="1456693" y="5381936"/>
              <a:ext cx="3118810" cy="261610"/>
            </a:xfrm>
            <a:prstGeom prst="rect">
              <a:avLst/>
            </a:prstGeom>
            <a:noFill/>
          </p:spPr>
          <p:txBody>
            <a:bodyPr wrap="square" rtlCol="0">
              <a:spAutoFit/>
            </a:bodyPr>
            <a:lstStyle/>
            <a:p>
              <a:r>
                <a:rPr lang="en-US" sz="1100" dirty="0" smtClean="0"/>
                <a:t>Short                          Long</a:t>
              </a:r>
              <a:r>
                <a:rPr lang="en-US" sz="1100" dirty="0"/>
                <a:t> </a:t>
              </a:r>
              <a:r>
                <a:rPr lang="en-US" sz="1100" dirty="0" smtClean="0"/>
                <a:t>                Multiscale</a:t>
              </a:r>
              <a:endParaRPr lang="en-US" sz="1100" dirty="0"/>
            </a:p>
          </p:txBody>
        </p:sp>
      </p:grpSp>
      <p:grpSp>
        <p:nvGrpSpPr>
          <p:cNvPr id="25" name="Group 24"/>
          <p:cNvGrpSpPr/>
          <p:nvPr/>
        </p:nvGrpSpPr>
        <p:grpSpPr>
          <a:xfrm rot="18093585">
            <a:off x="1719938" y="3337921"/>
            <a:ext cx="3118811" cy="535965"/>
            <a:chOff x="1456692" y="5107583"/>
            <a:chExt cx="3118811" cy="535965"/>
          </a:xfrm>
        </p:grpSpPr>
        <p:cxnSp>
          <p:nvCxnSpPr>
            <p:cNvPr id="26" name="Straight Connector 25"/>
            <p:cNvCxnSpPr/>
            <p:nvPr/>
          </p:nvCxnSpPr>
          <p:spPr>
            <a:xfrm>
              <a:off x="1456692" y="5374241"/>
              <a:ext cx="3118810"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2589542" y="5107583"/>
              <a:ext cx="853119" cy="261610"/>
            </a:xfrm>
            <a:prstGeom prst="rect">
              <a:avLst/>
            </a:prstGeom>
            <a:noFill/>
          </p:spPr>
          <p:txBody>
            <a:bodyPr wrap="none" rtlCol="0">
              <a:spAutoFit/>
            </a:bodyPr>
            <a:lstStyle/>
            <a:p>
              <a:pPr algn="ctr"/>
              <a:r>
                <a:rPr lang="en-US" sz="1100" dirty="0" smtClean="0"/>
                <a:t>Resolution</a:t>
              </a:r>
              <a:endParaRPr lang="en-US" sz="1100" dirty="0"/>
            </a:p>
          </p:txBody>
        </p:sp>
        <p:sp>
          <p:nvSpPr>
            <p:cNvPr id="28" name="TextBox 27"/>
            <p:cNvSpPr txBox="1"/>
            <p:nvPr/>
          </p:nvSpPr>
          <p:spPr>
            <a:xfrm>
              <a:off x="1456693" y="5381938"/>
              <a:ext cx="3118810" cy="261610"/>
            </a:xfrm>
            <a:prstGeom prst="rect">
              <a:avLst/>
            </a:prstGeom>
            <a:noFill/>
          </p:spPr>
          <p:txBody>
            <a:bodyPr wrap="square" rtlCol="0">
              <a:spAutoFit/>
            </a:bodyPr>
            <a:lstStyle/>
            <a:p>
              <a:r>
                <a:rPr lang="en-US" sz="1100" dirty="0" smtClean="0"/>
                <a:t>Coarse                       Fine                    Adaptive</a:t>
              </a:r>
              <a:endParaRPr lang="en-US" sz="1100" dirty="0"/>
            </a:p>
          </p:txBody>
        </p:sp>
      </p:grpSp>
      <p:grpSp>
        <p:nvGrpSpPr>
          <p:cNvPr id="29" name="Group 28"/>
          <p:cNvGrpSpPr/>
          <p:nvPr/>
        </p:nvGrpSpPr>
        <p:grpSpPr>
          <a:xfrm rot="18093585">
            <a:off x="2456280" y="3337922"/>
            <a:ext cx="3118812" cy="535959"/>
            <a:chOff x="1456692" y="5107587"/>
            <a:chExt cx="3118812" cy="535959"/>
          </a:xfrm>
        </p:grpSpPr>
        <p:cxnSp>
          <p:nvCxnSpPr>
            <p:cNvPr id="30" name="Straight Connector 29"/>
            <p:cNvCxnSpPr/>
            <p:nvPr/>
          </p:nvCxnSpPr>
          <p:spPr>
            <a:xfrm>
              <a:off x="1456692" y="5374241"/>
              <a:ext cx="3118810"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1880219" y="5107587"/>
              <a:ext cx="2271776" cy="261610"/>
            </a:xfrm>
            <a:prstGeom prst="rect">
              <a:avLst/>
            </a:prstGeom>
            <a:noFill/>
          </p:spPr>
          <p:txBody>
            <a:bodyPr wrap="none" rtlCol="0">
              <a:spAutoFit/>
            </a:bodyPr>
            <a:lstStyle/>
            <a:p>
              <a:pPr algn="ctr"/>
              <a:r>
                <a:rPr lang="en-US" sz="1100" dirty="0" smtClean="0"/>
                <a:t>Coupled (&amp; non-linear) Equations</a:t>
              </a:r>
              <a:endParaRPr lang="en-US" sz="1100" dirty="0"/>
            </a:p>
          </p:txBody>
        </p:sp>
        <p:sp>
          <p:nvSpPr>
            <p:cNvPr id="32" name="TextBox 31"/>
            <p:cNvSpPr txBox="1"/>
            <p:nvPr/>
          </p:nvSpPr>
          <p:spPr>
            <a:xfrm>
              <a:off x="1456694" y="5381936"/>
              <a:ext cx="3118810" cy="261610"/>
            </a:xfrm>
            <a:prstGeom prst="rect">
              <a:avLst/>
            </a:prstGeom>
            <a:noFill/>
          </p:spPr>
          <p:txBody>
            <a:bodyPr wrap="square" rtlCol="0">
              <a:spAutoFit/>
            </a:bodyPr>
            <a:lstStyle/>
            <a:p>
              <a:r>
                <a:rPr lang="en-US" sz="1100" dirty="0" smtClean="0"/>
                <a:t>Few</a:t>
              </a:r>
              <a:r>
                <a:rPr lang="en-US" sz="1100" dirty="0"/>
                <a:t> </a:t>
              </a:r>
              <a:r>
                <a:rPr lang="en-US" sz="1100" dirty="0" smtClean="0"/>
                <a:t>                                                            Many</a:t>
              </a:r>
              <a:endParaRPr lang="en-US" sz="1100" dirty="0"/>
            </a:p>
          </p:txBody>
        </p:sp>
      </p:grpSp>
      <p:grpSp>
        <p:nvGrpSpPr>
          <p:cNvPr id="33" name="Group 32"/>
          <p:cNvGrpSpPr/>
          <p:nvPr/>
        </p:nvGrpSpPr>
        <p:grpSpPr>
          <a:xfrm rot="18093585">
            <a:off x="4665300" y="3337922"/>
            <a:ext cx="3118812" cy="535959"/>
            <a:chOff x="1456692" y="5107587"/>
            <a:chExt cx="3118812" cy="535959"/>
          </a:xfrm>
        </p:grpSpPr>
        <p:cxnSp>
          <p:nvCxnSpPr>
            <p:cNvPr id="34" name="Straight Connector 33"/>
            <p:cNvCxnSpPr/>
            <p:nvPr/>
          </p:nvCxnSpPr>
          <p:spPr>
            <a:xfrm>
              <a:off x="1456692" y="5374241"/>
              <a:ext cx="3118810"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2296998" y="5107587"/>
              <a:ext cx="1438214" cy="261610"/>
            </a:xfrm>
            <a:prstGeom prst="rect">
              <a:avLst/>
            </a:prstGeom>
            <a:noFill/>
          </p:spPr>
          <p:txBody>
            <a:bodyPr wrap="none" rtlCol="0">
              <a:spAutoFit/>
            </a:bodyPr>
            <a:lstStyle/>
            <a:p>
              <a:pPr algn="ctr"/>
              <a:r>
                <a:rPr lang="en-US" sz="1100" dirty="0" smtClean="0"/>
                <a:t>Ensemble Members</a:t>
              </a:r>
              <a:endParaRPr lang="en-US" sz="1100" dirty="0"/>
            </a:p>
          </p:txBody>
        </p:sp>
        <p:sp>
          <p:nvSpPr>
            <p:cNvPr id="36" name="TextBox 35"/>
            <p:cNvSpPr txBox="1"/>
            <p:nvPr/>
          </p:nvSpPr>
          <p:spPr>
            <a:xfrm>
              <a:off x="1456694" y="5381936"/>
              <a:ext cx="3118810" cy="261610"/>
            </a:xfrm>
            <a:prstGeom prst="rect">
              <a:avLst/>
            </a:prstGeom>
            <a:noFill/>
          </p:spPr>
          <p:txBody>
            <a:bodyPr wrap="square" rtlCol="0">
              <a:spAutoFit/>
            </a:bodyPr>
            <a:lstStyle/>
            <a:p>
              <a:r>
                <a:rPr lang="en-US" sz="1100" dirty="0" smtClean="0"/>
                <a:t>1                                                                 Many</a:t>
              </a:r>
              <a:endParaRPr lang="en-US" sz="1100" dirty="0"/>
            </a:p>
          </p:txBody>
        </p:sp>
      </p:grpSp>
      <p:grpSp>
        <p:nvGrpSpPr>
          <p:cNvPr id="37" name="Group 36"/>
          <p:cNvGrpSpPr/>
          <p:nvPr/>
        </p:nvGrpSpPr>
        <p:grpSpPr>
          <a:xfrm rot="18093585">
            <a:off x="5401642" y="3337920"/>
            <a:ext cx="3118811" cy="535963"/>
            <a:chOff x="1456692" y="5107584"/>
            <a:chExt cx="3118811" cy="535963"/>
          </a:xfrm>
        </p:grpSpPr>
        <p:cxnSp>
          <p:nvCxnSpPr>
            <p:cNvPr id="38" name="Straight Connector 37"/>
            <p:cNvCxnSpPr/>
            <p:nvPr/>
          </p:nvCxnSpPr>
          <p:spPr>
            <a:xfrm>
              <a:off x="1456692" y="5374241"/>
              <a:ext cx="3118810"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2484546" y="5107584"/>
              <a:ext cx="1063112" cy="261610"/>
            </a:xfrm>
            <a:prstGeom prst="rect">
              <a:avLst/>
            </a:prstGeom>
            <a:noFill/>
          </p:spPr>
          <p:txBody>
            <a:bodyPr wrap="none" rtlCol="0">
              <a:spAutoFit/>
            </a:bodyPr>
            <a:lstStyle/>
            <a:p>
              <a:pPr algn="ctr"/>
              <a:r>
                <a:rPr lang="en-US" sz="1100" dirty="0" smtClean="0"/>
                <a:t>Error Analysis</a:t>
              </a:r>
              <a:endParaRPr lang="en-US" sz="1100" dirty="0"/>
            </a:p>
          </p:txBody>
        </p:sp>
        <p:sp>
          <p:nvSpPr>
            <p:cNvPr id="40" name="TextBox 39"/>
            <p:cNvSpPr txBox="1"/>
            <p:nvPr/>
          </p:nvSpPr>
          <p:spPr>
            <a:xfrm>
              <a:off x="1456693" y="5381937"/>
              <a:ext cx="3118810" cy="261610"/>
            </a:xfrm>
            <a:prstGeom prst="rect">
              <a:avLst/>
            </a:prstGeom>
            <a:noFill/>
          </p:spPr>
          <p:txBody>
            <a:bodyPr wrap="square" rtlCol="0">
              <a:spAutoFit/>
            </a:bodyPr>
            <a:lstStyle/>
            <a:p>
              <a:r>
                <a:rPr lang="en-US" sz="1100" dirty="0" smtClean="0"/>
                <a:t>No                                                                Yes</a:t>
              </a:r>
              <a:endParaRPr lang="en-US" sz="1100" dirty="0"/>
            </a:p>
          </p:txBody>
        </p:sp>
      </p:grpSp>
      <p:grpSp>
        <p:nvGrpSpPr>
          <p:cNvPr id="41" name="Group 40"/>
          <p:cNvGrpSpPr/>
          <p:nvPr/>
        </p:nvGrpSpPr>
        <p:grpSpPr>
          <a:xfrm rot="18093585">
            <a:off x="6137981" y="3337921"/>
            <a:ext cx="3118815" cy="535961"/>
            <a:chOff x="1456692" y="5107585"/>
            <a:chExt cx="3118815" cy="535961"/>
          </a:xfrm>
        </p:grpSpPr>
        <p:cxnSp>
          <p:nvCxnSpPr>
            <p:cNvPr id="42" name="Straight Connector 41"/>
            <p:cNvCxnSpPr/>
            <p:nvPr/>
          </p:nvCxnSpPr>
          <p:spPr>
            <a:xfrm>
              <a:off x="1456692" y="5374241"/>
              <a:ext cx="3118810"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43" name="TextBox 42"/>
            <p:cNvSpPr txBox="1"/>
            <p:nvPr/>
          </p:nvSpPr>
          <p:spPr>
            <a:xfrm>
              <a:off x="2531836" y="5107585"/>
              <a:ext cx="968535" cy="261610"/>
            </a:xfrm>
            <a:prstGeom prst="rect">
              <a:avLst/>
            </a:prstGeom>
            <a:noFill/>
          </p:spPr>
          <p:txBody>
            <a:bodyPr wrap="none" rtlCol="0">
              <a:spAutoFit/>
            </a:bodyPr>
            <a:lstStyle/>
            <a:p>
              <a:pPr algn="ctr"/>
              <a:r>
                <a:rPr lang="en-US" sz="1100" dirty="0" smtClean="0"/>
                <a:t>Optimization</a:t>
              </a:r>
              <a:endParaRPr lang="en-US" sz="1100" dirty="0"/>
            </a:p>
          </p:txBody>
        </p:sp>
        <p:sp>
          <p:nvSpPr>
            <p:cNvPr id="44" name="TextBox 43"/>
            <p:cNvSpPr txBox="1"/>
            <p:nvPr/>
          </p:nvSpPr>
          <p:spPr>
            <a:xfrm>
              <a:off x="1456697" y="5381936"/>
              <a:ext cx="3118810" cy="261610"/>
            </a:xfrm>
            <a:prstGeom prst="rect">
              <a:avLst/>
            </a:prstGeom>
            <a:noFill/>
          </p:spPr>
          <p:txBody>
            <a:bodyPr wrap="square" rtlCol="0">
              <a:spAutoFit/>
            </a:bodyPr>
            <a:lstStyle/>
            <a:p>
              <a:r>
                <a:rPr lang="en-US" sz="1100" dirty="0"/>
                <a:t>No                                                                Yes</a:t>
              </a:r>
            </a:p>
          </p:txBody>
        </p:sp>
      </p:grpSp>
      <p:grpSp>
        <p:nvGrpSpPr>
          <p:cNvPr id="51" name="Group 50"/>
          <p:cNvGrpSpPr/>
          <p:nvPr/>
        </p:nvGrpSpPr>
        <p:grpSpPr>
          <a:xfrm rot="18093585">
            <a:off x="3192619" y="3337924"/>
            <a:ext cx="3118812" cy="535958"/>
            <a:chOff x="1456692" y="5107587"/>
            <a:chExt cx="3118812" cy="535958"/>
          </a:xfrm>
        </p:grpSpPr>
        <p:cxnSp>
          <p:nvCxnSpPr>
            <p:cNvPr id="52" name="Straight Connector 51"/>
            <p:cNvCxnSpPr/>
            <p:nvPr/>
          </p:nvCxnSpPr>
          <p:spPr>
            <a:xfrm>
              <a:off x="1456692" y="5374241"/>
              <a:ext cx="3118810"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53" name="TextBox 52"/>
            <p:cNvSpPr txBox="1"/>
            <p:nvPr/>
          </p:nvSpPr>
          <p:spPr>
            <a:xfrm>
              <a:off x="2590347" y="5107587"/>
              <a:ext cx="851515" cy="261610"/>
            </a:xfrm>
            <a:prstGeom prst="rect">
              <a:avLst/>
            </a:prstGeom>
            <a:noFill/>
          </p:spPr>
          <p:txBody>
            <a:bodyPr wrap="none" rtlCol="0">
              <a:spAutoFit/>
            </a:bodyPr>
            <a:lstStyle/>
            <a:p>
              <a:pPr algn="ctr"/>
              <a:r>
                <a:rPr lang="en-US" sz="1100" dirty="0" smtClean="0"/>
                <a:t>Algorithms</a:t>
              </a:r>
              <a:endParaRPr lang="en-US" sz="1100" dirty="0"/>
            </a:p>
          </p:txBody>
        </p:sp>
        <p:sp>
          <p:nvSpPr>
            <p:cNvPr id="54" name="TextBox 53"/>
            <p:cNvSpPr txBox="1"/>
            <p:nvPr/>
          </p:nvSpPr>
          <p:spPr>
            <a:xfrm>
              <a:off x="1456694" y="5381935"/>
              <a:ext cx="3118810" cy="261610"/>
            </a:xfrm>
            <a:prstGeom prst="rect">
              <a:avLst/>
            </a:prstGeom>
            <a:noFill/>
          </p:spPr>
          <p:txBody>
            <a:bodyPr wrap="square" rtlCol="0">
              <a:spAutoFit/>
            </a:bodyPr>
            <a:lstStyle/>
            <a:p>
              <a:r>
                <a:rPr lang="en-US" sz="1100" dirty="0" smtClean="0"/>
                <a:t>Simple</a:t>
              </a:r>
              <a:r>
                <a:rPr lang="en-US" sz="1100" dirty="0"/>
                <a:t> </a:t>
              </a:r>
              <a:r>
                <a:rPr lang="en-US" sz="1100" dirty="0" smtClean="0"/>
                <a:t>                                                  Complex</a:t>
              </a:r>
              <a:endParaRPr lang="en-US" sz="1100" dirty="0"/>
            </a:p>
          </p:txBody>
        </p:sp>
      </p:grpSp>
      <p:sp>
        <p:nvSpPr>
          <p:cNvPr id="2" name="Title 1"/>
          <p:cNvSpPr>
            <a:spLocks noGrp="1"/>
          </p:cNvSpPr>
          <p:nvPr>
            <p:ph type="title"/>
          </p:nvPr>
        </p:nvSpPr>
        <p:spPr/>
        <p:txBody>
          <a:bodyPr>
            <a:normAutofit fontScale="90000"/>
          </a:bodyPr>
          <a:lstStyle/>
          <a:p>
            <a:r>
              <a:rPr lang="en-US" sz="2800" dirty="0"/>
              <a:t>Increasing </a:t>
            </a:r>
            <a:r>
              <a:rPr lang="en-US" sz="2800" dirty="0" smtClean="0"/>
              <a:t>capabilities </a:t>
            </a:r>
            <a:r>
              <a:rPr lang="en-US" sz="2800" dirty="0"/>
              <a:t>in </a:t>
            </a:r>
            <a:r>
              <a:rPr lang="en-US" sz="2800" dirty="0" smtClean="0"/>
              <a:t>computational science</a:t>
            </a:r>
            <a:endParaRPr lang="en-US" sz="2800" dirty="0"/>
          </a:p>
        </p:txBody>
      </p:sp>
      <p:grpSp>
        <p:nvGrpSpPr>
          <p:cNvPr id="48" name="Group 47"/>
          <p:cNvGrpSpPr/>
          <p:nvPr/>
        </p:nvGrpSpPr>
        <p:grpSpPr>
          <a:xfrm rot="18093585">
            <a:off x="3928960" y="3337922"/>
            <a:ext cx="3118811" cy="535961"/>
            <a:chOff x="1456692" y="5107586"/>
            <a:chExt cx="3118811" cy="535961"/>
          </a:xfrm>
        </p:grpSpPr>
        <p:cxnSp>
          <p:nvCxnSpPr>
            <p:cNvPr id="50" name="Straight Connector 49"/>
            <p:cNvCxnSpPr/>
            <p:nvPr/>
          </p:nvCxnSpPr>
          <p:spPr>
            <a:xfrm>
              <a:off x="1456692" y="5374241"/>
              <a:ext cx="3118810" cy="1588"/>
            </a:xfrm>
            <a:prstGeom prst="line">
              <a:avLst/>
            </a:prstGeom>
            <a:ln w="12700" cap="flat" cmpd="sng" algn="ctr">
              <a:solidFill>
                <a:schemeClr val="tx1"/>
              </a:solidFill>
              <a:prstDash val="solid"/>
              <a:roun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55" name="TextBox 54"/>
            <p:cNvSpPr txBox="1"/>
            <p:nvPr/>
          </p:nvSpPr>
          <p:spPr>
            <a:xfrm>
              <a:off x="2523824" y="5107586"/>
              <a:ext cx="984564" cy="261610"/>
            </a:xfrm>
            <a:prstGeom prst="rect">
              <a:avLst/>
            </a:prstGeom>
            <a:noFill/>
          </p:spPr>
          <p:txBody>
            <a:bodyPr wrap="none" rtlCol="0">
              <a:spAutoFit/>
            </a:bodyPr>
            <a:lstStyle/>
            <a:p>
              <a:pPr algn="ctr"/>
              <a:r>
                <a:rPr lang="en-US" sz="1100" dirty="0" smtClean="0"/>
                <a:t>Components</a:t>
              </a:r>
              <a:endParaRPr lang="en-US" sz="1100" dirty="0"/>
            </a:p>
          </p:txBody>
        </p:sp>
        <p:sp>
          <p:nvSpPr>
            <p:cNvPr id="56" name="TextBox 55"/>
            <p:cNvSpPr txBox="1"/>
            <p:nvPr/>
          </p:nvSpPr>
          <p:spPr>
            <a:xfrm>
              <a:off x="1456693" y="5381937"/>
              <a:ext cx="3118810" cy="261610"/>
            </a:xfrm>
            <a:prstGeom prst="rect">
              <a:avLst/>
            </a:prstGeom>
            <a:noFill/>
          </p:spPr>
          <p:txBody>
            <a:bodyPr wrap="square" rtlCol="0">
              <a:spAutoFit/>
            </a:bodyPr>
            <a:lstStyle/>
            <a:p>
              <a:r>
                <a:rPr lang="en-US" sz="1100" dirty="0" smtClean="0"/>
                <a:t>1</a:t>
              </a:r>
              <a:r>
                <a:rPr lang="en-US" sz="1100" dirty="0"/>
                <a:t> </a:t>
              </a:r>
              <a:r>
                <a:rPr lang="en-US" sz="1100" dirty="0" smtClean="0"/>
                <a:t>                                                                 Many</a:t>
              </a:r>
              <a:endParaRPr lang="en-US" sz="1100" dirty="0"/>
            </a:p>
          </p:txBody>
        </p:sp>
      </p:grpSp>
      <p:sp>
        <p:nvSpPr>
          <p:cNvPr id="3" name="Rectangle 2"/>
          <p:cNvSpPr/>
          <p:nvPr/>
        </p:nvSpPr>
        <p:spPr>
          <a:xfrm>
            <a:off x="3424919" y="5655549"/>
            <a:ext cx="3610284" cy="461665"/>
          </a:xfrm>
          <a:prstGeom prst="rect">
            <a:avLst/>
          </a:prstGeom>
        </p:spPr>
        <p:txBody>
          <a:bodyPr wrap="none">
            <a:spAutoFit/>
          </a:bodyPr>
          <a:lstStyle/>
          <a:p>
            <a:r>
              <a:rPr lang="en-US" i="1">
                <a:solidFill>
                  <a:srgbClr val="558ED5"/>
                </a:solidFill>
              </a:rPr>
              <a:t>programming in the large</a:t>
            </a:r>
            <a:endParaRPr lang="en-US"/>
          </a:p>
        </p:txBody>
      </p:sp>
    </p:spTree>
    <p:extLst>
      <p:ext uri="{BB962C8B-B14F-4D97-AF65-F5344CB8AC3E}">
        <p14:creationId xmlns:p14="http://schemas.microsoft.com/office/powerpoint/2010/main" val="5399580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7"/>
          <p:cNvSpPr>
            <a:spLocks noChangeArrowheads="1"/>
          </p:cNvSpPr>
          <p:nvPr/>
        </p:nvSpPr>
        <p:spPr bwMode="auto">
          <a:xfrm>
            <a:off x="0" y="1156964"/>
            <a:ext cx="9144000" cy="4297686"/>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33796" name="Rectangle 2"/>
          <p:cNvSpPr>
            <a:spLocks noGrp="1" noChangeArrowheads="1"/>
          </p:cNvSpPr>
          <p:nvPr>
            <p:ph type="title"/>
          </p:nvPr>
        </p:nvSpPr>
        <p:spPr>
          <a:xfrm>
            <a:off x="304800" y="152400"/>
            <a:ext cx="8620908" cy="1143000"/>
          </a:xfrm>
        </p:spPr>
        <p:txBody>
          <a:bodyPr>
            <a:normAutofit/>
          </a:bodyPr>
          <a:lstStyle/>
          <a:p>
            <a:pPr eaLnBrk="1" hangingPunct="1"/>
            <a:r>
              <a:rPr lang="en-US" sz="3100" b="0" dirty="0" smtClean="0">
                <a:solidFill>
                  <a:srgbClr val="406F9E"/>
                </a:solidFill>
              </a:rPr>
              <a:t>When do you need HPC workflow?</a:t>
            </a:r>
            <a:br>
              <a:rPr lang="en-US" sz="3100" b="0" dirty="0" smtClean="0">
                <a:solidFill>
                  <a:srgbClr val="406F9E"/>
                </a:solidFill>
              </a:rPr>
            </a:br>
            <a:r>
              <a:rPr lang="en-US" sz="1778" dirty="0" smtClean="0">
                <a:solidFill>
                  <a:schemeClr val="accent1">
                    <a:lumMod val="50000"/>
                  </a:schemeClr>
                </a:solidFill>
              </a:rPr>
              <a:t>Example application: protein-ligand docking for drug screening</a:t>
            </a:r>
            <a:endParaRPr lang="en-US" dirty="0" smtClean="0">
              <a:solidFill>
                <a:schemeClr val="accent1">
                  <a:lumMod val="50000"/>
                </a:schemeClr>
              </a:solidFill>
            </a:endParaRPr>
          </a:p>
        </p:txBody>
      </p:sp>
      <p:pic>
        <p:nvPicPr>
          <p:cNvPr id="33811" name="Picture 4"/>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218906" y="1224234"/>
            <a:ext cx="3135313" cy="4186237"/>
          </a:xfrm>
          <a:prstGeom prst="rect">
            <a:avLst/>
          </a:prstGeom>
          <a:noFill/>
          <a:ln w="9525">
            <a:noFill/>
            <a:miter lim="800000"/>
            <a:headEnd/>
            <a:tailEnd/>
          </a:ln>
        </p:spPr>
      </p:pic>
      <p:sp>
        <p:nvSpPr>
          <p:cNvPr id="33812" name="Rectangle 5"/>
          <p:cNvSpPr>
            <a:spLocks noChangeArrowheads="1"/>
          </p:cNvSpPr>
          <p:nvPr/>
        </p:nvSpPr>
        <p:spPr bwMode="auto">
          <a:xfrm>
            <a:off x="7230269" y="4651646"/>
            <a:ext cx="1141413" cy="301625"/>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33813" name="Rectangle 6"/>
          <p:cNvSpPr>
            <a:spLocks noChangeArrowheads="1"/>
          </p:cNvSpPr>
          <p:nvPr/>
        </p:nvSpPr>
        <p:spPr bwMode="auto">
          <a:xfrm rot="17461342">
            <a:off x="6958806" y="3403871"/>
            <a:ext cx="1739900" cy="301625"/>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33814" name="Rectangle 7"/>
          <p:cNvSpPr>
            <a:spLocks noChangeArrowheads="1"/>
          </p:cNvSpPr>
          <p:nvPr/>
        </p:nvSpPr>
        <p:spPr bwMode="auto">
          <a:xfrm rot="17461342">
            <a:off x="7390607" y="2613296"/>
            <a:ext cx="1739900" cy="555625"/>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33815" name="Rectangle 8"/>
          <p:cNvSpPr>
            <a:spLocks noChangeArrowheads="1"/>
          </p:cNvSpPr>
          <p:nvPr/>
        </p:nvSpPr>
        <p:spPr bwMode="auto">
          <a:xfrm rot="983030">
            <a:off x="8060531" y="1429021"/>
            <a:ext cx="427038" cy="301625"/>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33816" name="Rectangle 9"/>
          <p:cNvSpPr>
            <a:spLocks noChangeArrowheads="1"/>
          </p:cNvSpPr>
          <p:nvPr/>
        </p:nvSpPr>
        <p:spPr bwMode="auto">
          <a:xfrm>
            <a:off x="6546056" y="2775221"/>
            <a:ext cx="846138" cy="301625"/>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33801" name="Rectangle 25"/>
          <p:cNvSpPr>
            <a:spLocks noChangeArrowheads="1"/>
          </p:cNvSpPr>
          <p:nvPr/>
        </p:nvSpPr>
        <p:spPr bwMode="auto">
          <a:xfrm>
            <a:off x="6423025" y="5324475"/>
            <a:ext cx="428625" cy="333375"/>
          </a:xfrm>
          <a:prstGeom prst="rect">
            <a:avLst/>
          </a:prstGeom>
          <a:solidFill>
            <a:schemeClr val="bg1"/>
          </a:solidFill>
          <a:ln w="9525">
            <a:solidFill>
              <a:schemeClr val="bg1"/>
            </a:solid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pic>
        <p:nvPicPr>
          <p:cNvPr id="33803" name="Picture 26"/>
          <p:cNvPicPr>
            <a:picLocks noChangeAspect="1" noChangeArrowheads="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6854825" y="5578475"/>
            <a:ext cx="512763" cy="463550"/>
          </a:xfrm>
          <a:prstGeom prst="rect">
            <a:avLst/>
          </a:prstGeom>
          <a:noFill/>
          <a:ln w="9525">
            <a:noFill/>
            <a:miter lim="800000"/>
            <a:headEnd/>
            <a:tailEnd/>
          </a:ln>
        </p:spPr>
      </p:pic>
      <p:pic>
        <p:nvPicPr>
          <p:cNvPr id="33804" name="Picture 28"/>
          <p:cNvPicPr>
            <a:picLocks noChangeAspect="1" noChangeArrowheads="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6432550" y="5318125"/>
            <a:ext cx="512763" cy="463550"/>
          </a:xfrm>
          <a:prstGeom prst="rect">
            <a:avLst/>
          </a:prstGeom>
          <a:noFill/>
          <a:ln w="9525">
            <a:noFill/>
            <a:miter lim="800000"/>
            <a:headEnd/>
            <a:tailEnd/>
          </a:ln>
        </p:spPr>
      </p:pic>
      <p:sp>
        <p:nvSpPr>
          <p:cNvPr id="33805" name="TextBox 21"/>
          <p:cNvSpPr txBox="1">
            <a:spLocks noChangeArrowheads="1"/>
          </p:cNvSpPr>
          <p:nvPr/>
        </p:nvSpPr>
        <p:spPr bwMode="auto">
          <a:xfrm>
            <a:off x="5334000" y="5372100"/>
            <a:ext cx="685800" cy="369888"/>
          </a:xfrm>
          <a:prstGeom prst="rect">
            <a:avLst/>
          </a:prstGeom>
          <a:noFill/>
          <a:ln w="9525">
            <a:noFill/>
            <a:miter lim="800000"/>
            <a:headEnd/>
            <a:tailEnd/>
          </a:ln>
        </p:spPr>
        <p:txBody>
          <a:bodyPr>
            <a:prstTxWarp prst="textNoShape">
              <a:avLst/>
            </a:prstTxWarp>
            <a:spAutoFit/>
          </a:bodyPr>
          <a:lstStyle/>
          <a:p>
            <a:pPr fontAlgn="auto">
              <a:spcBef>
                <a:spcPts val="0"/>
              </a:spcBef>
              <a:spcAft>
                <a:spcPts val="0"/>
              </a:spcAft>
            </a:pPr>
            <a:r>
              <a:rPr lang="en-US" sz="1800">
                <a:solidFill>
                  <a:prstClr val="black"/>
                </a:solidFill>
                <a:latin typeface="Calibri"/>
                <a:ea typeface="+mn-ea"/>
                <a:cs typeface="+mn-cs"/>
              </a:rPr>
              <a:t>(B)</a:t>
            </a:r>
          </a:p>
        </p:txBody>
      </p:sp>
      <p:pic>
        <p:nvPicPr>
          <p:cNvPr id="33806" name="Picture 22"/>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114800" y="2834798"/>
            <a:ext cx="1447800" cy="749300"/>
          </a:xfrm>
          <a:prstGeom prst="rect">
            <a:avLst/>
          </a:prstGeom>
          <a:noFill/>
          <a:ln w="9525">
            <a:solidFill>
              <a:schemeClr val="tx1"/>
            </a:solidFill>
            <a:miter lim="800000"/>
            <a:headEnd/>
            <a:tailEnd/>
          </a:ln>
        </p:spPr>
      </p:pic>
      <p:pic>
        <p:nvPicPr>
          <p:cNvPr id="33807" name="Picture 23"/>
          <p:cNvPicPr>
            <a:picLocks noChangeAspect="1"/>
          </p:cNvPicPr>
          <p:nvPr/>
        </p:nvPicPr>
        <p:blipFill>
          <a:blip r:embed="rId6" cstate="screen">
            <a:extLst>
              <a:ext uri="{28A0092B-C50C-407E-A947-70E740481C1C}">
                <a14:useLocalDpi xmlns:a14="http://schemas.microsoft.com/office/drawing/2010/main"/>
              </a:ext>
            </a:extLst>
          </a:blip>
          <a:srcRect/>
          <a:stretch>
            <a:fillRect/>
          </a:stretch>
        </p:blipFill>
        <p:spPr bwMode="auto">
          <a:xfrm>
            <a:off x="3886200" y="2377598"/>
            <a:ext cx="1143000" cy="820738"/>
          </a:xfrm>
          <a:prstGeom prst="rect">
            <a:avLst/>
          </a:prstGeom>
          <a:noFill/>
          <a:ln w="9525">
            <a:solidFill>
              <a:schemeClr val="tx1"/>
            </a:solidFill>
            <a:miter lim="800000"/>
            <a:headEnd/>
            <a:tailEnd/>
          </a:ln>
        </p:spPr>
      </p:pic>
      <p:pic>
        <p:nvPicPr>
          <p:cNvPr id="33808" name="Picture 24"/>
          <p:cNvPicPr>
            <a:picLocks noChangeAspect="1"/>
          </p:cNvPicPr>
          <p:nvPr/>
        </p:nvPicPr>
        <p:blipFill>
          <a:blip r:embed="rId7"/>
          <a:srcRect/>
          <a:stretch>
            <a:fillRect/>
          </a:stretch>
        </p:blipFill>
        <p:spPr bwMode="auto">
          <a:xfrm>
            <a:off x="2925945" y="4532842"/>
            <a:ext cx="3371850" cy="1350963"/>
          </a:xfrm>
          <a:prstGeom prst="rect">
            <a:avLst/>
          </a:prstGeom>
          <a:noFill/>
          <a:ln w="12700">
            <a:solidFill>
              <a:schemeClr val="tx1"/>
            </a:solidFill>
            <a:miter lim="800000"/>
            <a:headEnd/>
            <a:tailEnd/>
          </a:ln>
        </p:spPr>
      </p:pic>
      <p:sp>
        <p:nvSpPr>
          <p:cNvPr id="33809" name="TextBox 25"/>
          <p:cNvSpPr txBox="1">
            <a:spLocks noChangeArrowheads="1"/>
          </p:cNvSpPr>
          <p:nvPr/>
        </p:nvSpPr>
        <p:spPr bwMode="auto">
          <a:xfrm>
            <a:off x="3983207" y="1333362"/>
            <a:ext cx="1828800" cy="1138238"/>
          </a:xfrm>
          <a:prstGeom prst="rect">
            <a:avLst/>
          </a:prstGeom>
          <a:noFill/>
          <a:ln w="9525">
            <a:noFill/>
            <a:miter lim="800000"/>
            <a:headEnd/>
            <a:tailEnd/>
          </a:ln>
        </p:spPr>
        <p:txBody>
          <a:bodyPr>
            <a:prstTxWarp prst="textNoShape">
              <a:avLst/>
            </a:prstTxWarp>
            <a:spAutoFit/>
          </a:bodyPr>
          <a:lstStyle/>
          <a:p>
            <a:pPr algn="ctr" fontAlgn="auto">
              <a:spcBef>
                <a:spcPts val="0"/>
              </a:spcBef>
              <a:spcAft>
                <a:spcPts val="0"/>
              </a:spcAft>
            </a:pPr>
            <a:r>
              <a:rPr lang="en-US" sz="1800" i="1" dirty="0">
                <a:solidFill>
                  <a:srgbClr val="1F497D"/>
                </a:solidFill>
                <a:latin typeface="Calibri"/>
                <a:ea typeface="+mn-ea"/>
                <a:cs typeface="+mn-cs"/>
              </a:rPr>
              <a:t>O</a:t>
            </a:r>
            <a:r>
              <a:rPr lang="en-US" sz="1800" i="1" dirty="0" smtClean="0">
                <a:solidFill>
                  <a:srgbClr val="1F497D"/>
                </a:solidFill>
                <a:latin typeface="Calibri"/>
                <a:ea typeface="+mn-ea"/>
                <a:cs typeface="+mn-cs"/>
              </a:rPr>
              <a:t>(100K)</a:t>
            </a:r>
          </a:p>
          <a:p>
            <a:pPr algn="ctr" fontAlgn="auto">
              <a:spcBef>
                <a:spcPts val="0"/>
              </a:spcBef>
              <a:spcAft>
                <a:spcPts val="0"/>
              </a:spcAft>
            </a:pPr>
            <a:r>
              <a:rPr lang="en-US" sz="1800" i="1" dirty="0" smtClean="0">
                <a:solidFill>
                  <a:srgbClr val="1F497D"/>
                </a:solidFill>
                <a:latin typeface="Calibri"/>
                <a:ea typeface="+mn-ea"/>
                <a:cs typeface="+mn-cs"/>
              </a:rPr>
              <a:t>drug</a:t>
            </a:r>
            <a:endParaRPr lang="en-US" sz="1800" i="1" dirty="0">
              <a:solidFill>
                <a:srgbClr val="1F497D"/>
              </a:solidFill>
              <a:latin typeface="Calibri"/>
              <a:ea typeface="+mn-ea"/>
              <a:cs typeface="+mn-cs"/>
            </a:endParaRPr>
          </a:p>
          <a:p>
            <a:pPr algn="ctr" fontAlgn="auto">
              <a:spcBef>
                <a:spcPts val="0"/>
              </a:spcBef>
              <a:spcAft>
                <a:spcPts val="0"/>
              </a:spcAft>
            </a:pPr>
            <a:r>
              <a:rPr lang="en-US" sz="1800" i="1" dirty="0">
                <a:solidFill>
                  <a:srgbClr val="1F497D"/>
                </a:solidFill>
                <a:latin typeface="Calibri"/>
                <a:ea typeface="+mn-ea"/>
                <a:cs typeface="+mn-cs"/>
              </a:rPr>
              <a:t>candidates</a:t>
            </a:r>
          </a:p>
        </p:txBody>
      </p:sp>
      <p:sp>
        <p:nvSpPr>
          <p:cNvPr id="33810" name="TextBox 26"/>
          <p:cNvSpPr txBox="1">
            <a:spLocks noChangeArrowheads="1"/>
          </p:cNvSpPr>
          <p:nvPr/>
        </p:nvSpPr>
        <p:spPr bwMode="auto">
          <a:xfrm>
            <a:off x="7277100" y="3823048"/>
            <a:ext cx="1828800" cy="1815882"/>
          </a:xfrm>
          <a:prstGeom prst="rect">
            <a:avLst/>
          </a:prstGeom>
          <a:noFill/>
          <a:ln w="9525">
            <a:noFill/>
            <a:miter lim="800000"/>
            <a:headEnd/>
            <a:tailEnd/>
          </a:ln>
        </p:spPr>
        <p:txBody>
          <a:bodyPr>
            <a:prstTxWarp prst="textNoShape">
              <a:avLst/>
            </a:prstTxWarp>
            <a:spAutoFit/>
          </a:bodyPr>
          <a:lstStyle/>
          <a:p>
            <a:pPr algn="ctr" fontAlgn="auto">
              <a:spcBef>
                <a:spcPts val="0"/>
              </a:spcBef>
              <a:spcAft>
                <a:spcPts val="0"/>
              </a:spcAft>
            </a:pPr>
            <a:r>
              <a:rPr lang="en-US" sz="1600" i="1" dirty="0" smtClean="0">
                <a:solidFill>
                  <a:srgbClr val="1F497D"/>
                </a:solidFill>
                <a:latin typeface="Calibri"/>
                <a:ea typeface="+mn-ea"/>
                <a:cs typeface="+mn-cs"/>
              </a:rPr>
              <a:t>…then hundreds of detailed MD models to find</a:t>
            </a:r>
          </a:p>
          <a:p>
            <a:pPr algn="ctr" fontAlgn="auto">
              <a:spcBef>
                <a:spcPts val="0"/>
              </a:spcBef>
              <a:spcAft>
                <a:spcPts val="0"/>
              </a:spcAft>
            </a:pPr>
            <a:r>
              <a:rPr lang="en-US" sz="1600" i="1" dirty="0" smtClean="0">
                <a:solidFill>
                  <a:srgbClr val="1F497D"/>
                </a:solidFill>
                <a:latin typeface="Calibri"/>
                <a:ea typeface="+mn-ea"/>
                <a:cs typeface="+mn-cs"/>
              </a:rPr>
              <a:t>10-20 </a:t>
            </a:r>
            <a:r>
              <a:rPr lang="en-US" sz="1600" i="1" dirty="0">
                <a:solidFill>
                  <a:srgbClr val="1F497D"/>
                </a:solidFill>
                <a:latin typeface="Calibri"/>
                <a:ea typeface="+mn-ea"/>
                <a:cs typeface="+mn-cs"/>
              </a:rPr>
              <a:t>fruitful</a:t>
            </a:r>
          </a:p>
          <a:p>
            <a:pPr algn="ctr" fontAlgn="auto">
              <a:spcBef>
                <a:spcPts val="0"/>
              </a:spcBef>
              <a:spcAft>
                <a:spcPts val="0"/>
              </a:spcAft>
            </a:pPr>
            <a:r>
              <a:rPr lang="en-US" sz="1600" i="1" dirty="0">
                <a:solidFill>
                  <a:srgbClr val="1F497D"/>
                </a:solidFill>
                <a:latin typeface="Calibri"/>
                <a:ea typeface="+mn-ea"/>
                <a:cs typeface="+mn-cs"/>
              </a:rPr>
              <a:t>candidates for </a:t>
            </a:r>
            <a:r>
              <a:rPr lang="en-US" sz="1600" i="1" dirty="0" err="1">
                <a:solidFill>
                  <a:srgbClr val="1F497D"/>
                </a:solidFill>
                <a:latin typeface="Calibri"/>
                <a:ea typeface="+mn-ea"/>
                <a:cs typeface="+mn-cs"/>
              </a:rPr>
              <a:t>wetlab</a:t>
            </a:r>
            <a:r>
              <a:rPr lang="en-US" sz="1600" i="1" dirty="0">
                <a:solidFill>
                  <a:srgbClr val="1F497D"/>
                </a:solidFill>
                <a:latin typeface="Calibri"/>
                <a:ea typeface="+mn-ea"/>
                <a:cs typeface="+mn-cs"/>
              </a:rPr>
              <a:t> &amp; </a:t>
            </a:r>
            <a:r>
              <a:rPr lang="en-US" sz="1600" i="1" dirty="0" smtClean="0">
                <a:solidFill>
                  <a:srgbClr val="1F497D"/>
                </a:solidFill>
                <a:latin typeface="Calibri"/>
                <a:ea typeface="+mn-ea"/>
                <a:cs typeface="+mn-cs"/>
              </a:rPr>
              <a:t>APS crystallography</a:t>
            </a:r>
            <a:endParaRPr lang="en-US" sz="1600" i="1" dirty="0">
              <a:solidFill>
                <a:srgbClr val="1F497D"/>
              </a:solidFill>
              <a:latin typeface="Calibri"/>
              <a:ea typeface="+mn-ea"/>
              <a:cs typeface="+mn-cs"/>
            </a:endParaRPr>
          </a:p>
        </p:txBody>
      </p:sp>
      <p:sp>
        <p:nvSpPr>
          <p:cNvPr id="25" name="Rectangle 24"/>
          <p:cNvSpPr/>
          <p:nvPr/>
        </p:nvSpPr>
        <p:spPr>
          <a:xfrm>
            <a:off x="846637" y="1580327"/>
            <a:ext cx="2633132" cy="646331"/>
          </a:xfrm>
          <a:prstGeom prst="rect">
            <a:avLst/>
          </a:prstGeom>
        </p:spPr>
        <p:txBody>
          <a:bodyPr wrap="square">
            <a:spAutoFit/>
          </a:bodyPr>
          <a:lstStyle/>
          <a:p>
            <a:pPr fontAlgn="auto">
              <a:spcBef>
                <a:spcPts val="0"/>
              </a:spcBef>
              <a:spcAft>
                <a:spcPts val="0"/>
              </a:spcAft>
            </a:pPr>
            <a:r>
              <a:rPr lang="en-US" sz="1800" i="1" dirty="0" smtClean="0">
                <a:solidFill>
                  <a:srgbClr val="1F497D"/>
                </a:solidFill>
                <a:latin typeface="Calibri"/>
                <a:ea typeface="+mn-ea"/>
                <a:cs typeface="+mn-cs"/>
              </a:rPr>
              <a:t>O(10) proteins</a:t>
            </a:r>
            <a:br>
              <a:rPr lang="en-US" sz="1800" i="1" dirty="0" smtClean="0">
                <a:solidFill>
                  <a:srgbClr val="1F497D"/>
                </a:solidFill>
                <a:latin typeface="Calibri"/>
                <a:ea typeface="+mn-ea"/>
                <a:cs typeface="+mn-cs"/>
              </a:rPr>
            </a:br>
            <a:r>
              <a:rPr lang="en-US" sz="1800" i="1" dirty="0" smtClean="0">
                <a:solidFill>
                  <a:srgbClr val="1F497D"/>
                </a:solidFill>
                <a:latin typeface="Calibri"/>
                <a:ea typeface="+mn-ea"/>
                <a:cs typeface="+mn-cs"/>
              </a:rPr>
              <a:t>implicated in a disease</a:t>
            </a:r>
            <a:endParaRPr lang="en-US" sz="1800" dirty="0">
              <a:solidFill>
                <a:srgbClr val="1F497D"/>
              </a:solidFill>
              <a:latin typeface="Calibri"/>
              <a:ea typeface="+mn-ea"/>
              <a:cs typeface="+mn-cs"/>
            </a:endParaRPr>
          </a:p>
        </p:txBody>
      </p:sp>
      <p:sp>
        <p:nvSpPr>
          <p:cNvPr id="26" name="TextBox 25"/>
          <p:cNvSpPr txBox="1">
            <a:spLocks noChangeArrowheads="1"/>
          </p:cNvSpPr>
          <p:nvPr/>
        </p:nvSpPr>
        <p:spPr bwMode="auto">
          <a:xfrm>
            <a:off x="7543800" y="2614136"/>
            <a:ext cx="1828800" cy="923330"/>
          </a:xfrm>
          <a:prstGeom prst="rect">
            <a:avLst/>
          </a:prstGeom>
          <a:noFill/>
          <a:ln w="9525">
            <a:noFill/>
            <a:miter lim="800000"/>
            <a:headEnd/>
            <a:tailEnd/>
          </a:ln>
        </p:spPr>
        <p:txBody>
          <a:bodyPr>
            <a:prstTxWarp prst="textNoShape">
              <a:avLst/>
            </a:prstTxWarp>
            <a:spAutoFit/>
          </a:bodyPr>
          <a:lstStyle/>
          <a:p>
            <a:pPr algn="ctr" fontAlgn="auto">
              <a:spcBef>
                <a:spcPts val="0"/>
              </a:spcBef>
              <a:spcAft>
                <a:spcPts val="0"/>
              </a:spcAft>
            </a:pPr>
            <a:r>
              <a:rPr lang="en-US" sz="1800" b="1" i="1" dirty="0" smtClean="0">
                <a:solidFill>
                  <a:srgbClr val="FF0000"/>
                </a:solidFill>
                <a:latin typeface="Calibri"/>
                <a:ea typeface="+mn-ea"/>
                <a:cs typeface="+mn-cs"/>
              </a:rPr>
              <a:t>= 1M</a:t>
            </a:r>
          </a:p>
          <a:p>
            <a:pPr algn="ctr" fontAlgn="auto">
              <a:spcBef>
                <a:spcPts val="0"/>
              </a:spcBef>
              <a:spcAft>
                <a:spcPts val="0"/>
              </a:spcAft>
            </a:pPr>
            <a:r>
              <a:rPr lang="en-US" sz="1800" b="1" i="1" dirty="0">
                <a:solidFill>
                  <a:srgbClr val="FF0000"/>
                </a:solidFill>
                <a:latin typeface="Calibri"/>
                <a:ea typeface="+mn-ea"/>
                <a:cs typeface="+mn-cs"/>
              </a:rPr>
              <a:t>d</a:t>
            </a:r>
            <a:r>
              <a:rPr lang="en-US" sz="1800" b="1" i="1" dirty="0" smtClean="0">
                <a:solidFill>
                  <a:srgbClr val="FF0000"/>
                </a:solidFill>
                <a:latin typeface="Calibri"/>
                <a:ea typeface="+mn-ea"/>
                <a:cs typeface="+mn-cs"/>
              </a:rPr>
              <a:t>ocking</a:t>
            </a:r>
          </a:p>
          <a:p>
            <a:pPr algn="ctr" fontAlgn="auto">
              <a:spcBef>
                <a:spcPts val="0"/>
              </a:spcBef>
              <a:spcAft>
                <a:spcPts val="0"/>
              </a:spcAft>
            </a:pPr>
            <a:r>
              <a:rPr lang="en-US" sz="1800" b="1" i="1" dirty="0">
                <a:solidFill>
                  <a:srgbClr val="FF0000"/>
                </a:solidFill>
                <a:latin typeface="Calibri"/>
                <a:ea typeface="+mn-ea"/>
                <a:cs typeface="+mn-cs"/>
              </a:rPr>
              <a:t>t</a:t>
            </a:r>
            <a:r>
              <a:rPr lang="en-US" sz="1800" b="1" i="1" dirty="0" smtClean="0">
                <a:solidFill>
                  <a:srgbClr val="FF0000"/>
                </a:solidFill>
                <a:latin typeface="Calibri"/>
                <a:ea typeface="+mn-ea"/>
                <a:cs typeface="+mn-cs"/>
              </a:rPr>
              <a:t>asks…</a:t>
            </a:r>
            <a:endParaRPr lang="en-US" sz="1800" b="1" i="1" dirty="0">
              <a:solidFill>
                <a:srgbClr val="FF0000"/>
              </a:solidFill>
              <a:latin typeface="Calibri"/>
              <a:ea typeface="+mn-ea"/>
              <a:cs typeface="+mn-cs"/>
            </a:endParaRPr>
          </a:p>
        </p:txBody>
      </p:sp>
      <p:sp>
        <p:nvSpPr>
          <p:cNvPr id="27" name="Rectangle 26"/>
          <p:cNvSpPr/>
          <p:nvPr/>
        </p:nvSpPr>
        <p:spPr>
          <a:xfrm>
            <a:off x="3417349" y="1687543"/>
            <a:ext cx="354183" cy="461665"/>
          </a:xfrm>
          <a:prstGeom prst="rect">
            <a:avLst/>
          </a:prstGeom>
        </p:spPr>
        <p:txBody>
          <a:bodyPr wrap="none">
            <a:spAutoFit/>
          </a:bodyPr>
          <a:lstStyle/>
          <a:p>
            <a:pPr fontAlgn="auto">
              <a:spcBef>
                <a:spcPts val="0"/>
              </a:spcBef>
              <a:spcAft>
                <a:spcPts val="0"/>
              </a:spcAft>
            </a:pPr>
            <a:r>
              <a:rPr lang="en-US" b="1" dirty="0" smtClean="0">
                <a:solidFill>
                  <a:srgbClr val="1F497D"/>
                </a:solidFill>
                <a:latin typeface="Calibri"/>
                <a:ea typeface="+mn-ea"/>
                <a:cs typeface="+mn-cs"/>
              </a:rPr>
              <a:t>X</a:t>
            </a:r>
            <a:endParaRPr lang="en-US" b="1" dirty="0">
              <a:solidFill>
                <a:srgbClr val="1F497D"/>
              </a:solidFill>
              <a:latin typeface="Calibri"/>
              <a:ea typeface="+mn-ea"/>
              <a:cs typeface="+mn-cs"/>
            </a:endParaRPr>
          </a:p>
        </p:txBody>
      </p:sp>
      <p:sp>
        <p:nvSpPr>
          <p:cNvPr id="28" name="Rectangle 27"/>
          <p:cNvSpPr/>
          <p:nvPr/>
        </p:nvSpPr>
        <p:spPr>
          <a:xfrm>
            <a:off x="4993957" y="2391600"/>
            <a:ext cx="492443" cy="443198"/>
          </a:xfrm>
          <a:prstGeom prst="rect">
            <a:avLst/>
          </a:prstGeom>
        </p:spPr>
        <p:txBody>
          <a:bodyPr wrap="none">
            <a:spAutoFit/>
          </a:bodyPr>
          <a:lstStyle/>
          <a:p>
            <a:pPr fontAlgn="auto">
              <a:spcBef>
                <a:spcPts val="0"/>
              </a:spcBef>
              <a:spcAft>
                <a:spcPts val="0"/>
              </a:spcAft>
            </a:pPr>
            <a:r>
              <a:rPr lang="en-US" sz="1800" b="1" dirty="0" smtClean="0">
                <a:solidFill>
                  <a:srgbClr val="1F497D"/>
                </a:solidFill>
                <a:latin typeface="Calibri"/>
                <a:ea typeface="+mn-ea"/>
                <a:cs typeface="+mn-cs"/>
              </a:rPr>
              <a:t>…</a:t>
            </a:r>
            <a:endParaRPr lang="en-US" sz="1800" b="1" dirty="0">
              <a:solidFill>
                <a:srgbClr val="1F497D"/>
              </a:solidFill>
              <a:latin typeface="Calibri"/>
              <a:ea typeface="+mn-ea"/>
              <a:cs typeface="+mn-cs"/>
            </a:endParaRPr>
          </a:p>
        </p:txBody>
      </p:sp>
      <p:pic>
        <p:nvPicPr>
          <p:cNvPr id="33802" name="Picture 24"/>
          <p:cNvPicPr>
            <a:picLocks noChangeAspect="1" noChangeArrowheads="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5785033" y="5888038"/>
            <a:ext cx="512762" cy="463550"/>
          </a:xfrm>
          <a:prstGeom prst="rect">
            <a:avLst/>
          </a:prstGeom>
          <a:noFill/>
          <a:ln w="9525">
            <a:noFill/>
            <a:miter lim="800000"/>
            <a:headEnd/>
            <a:tailEnd/>
          </a:ln>
        </p:spPr>
      </p:pic>
      <p:grpSp>
        <p:nvGrpSpPr>
          <p:cNvPr id="33" name="Group 12"/>
          <p:cNvGrpSpPr>
            <a:grpSpLocks/>
          </p:cNvGrpSpPr>
          <p:nvPr/>
        </p:nvGrpSpPr>
        <p:grpSpPr bwMode="auto">
          <a:xfrm>
            <a:off x="307041" y="2115373"/>
            <a:ext cx="1426099" cy="1944509"/>
            <a:chOff x="3200400" y="1828800"/>
            <a:chExt cx="3429000" cy="3989777"/>
          </a:xfrm>
        </p:grpSpPr>
        <p:pic>
          <p:nvPicPr>
            <p:cNvPr id="40" name="Picture 4" descr="C:\Documents and Settings\Glen Hocky\Desktop\Files\UofC\Lab\sc09\pictures\af7_overlay.png"/>
            <p:cNvPicPr>
              <a:picLocks noChangeAspect="1" noChangeArrowheads="1"/>
            </p:cNvPicPr>
            <p:nvPr/>
          </p:nvPicPr>
          <p:blipFill>
            <a:blip r:embed="rId8" cstate="screen">
              <a:extLst>
                <a:ext uri="{28A0092B-C50C-407E-A947-70E740481C1C}">
                  <a14:useLocalDpi xmlns:a14="http://schemas.microsoft.com/office/drawing/2010/main"/>
                </a:ext>
              </a:extLst>
            </a:blip>
            <a:srcRect/>
            <a:stretch>
              <a:fillRect/>
            </a:stretch>
          </p:blipFill>
          <p:spPr bwMode="auto">
            <a:xfrm>
              <a:off x="3200400" y="1828800"/>
              <a:ext cx="3429000" cy="3429000"/>
            </a:xfrm>
            <a:prstGeom prst="rect">
              <a:avLst/>
            </a:prstGeom>
            <a:noFill/>
            <a:ln w="9525">
              <a:noFill/>
              <a:miter lim="800000"/>
              <a:headEnd/>
              <a:tailEnd/>
            </a:ln>
          </p:spPr>
        </p:pic>
        <p:sp>
          <p:nvSpPr>
            <p:cNvPr id="41" name="TextBox 10"/>
            <p:cNvSpPr txBox="1">
              <a:spLocks noChangeArrowheads="1"/>
            </p:cNvSpPr>
            <p:nvPr/>
          </p:nvSpPr>
          <p:spPr bwMode="auto">
            <a:xfrm>
              <a:off x="3886200" y="5029199"/>
              <a:ext cx="990600" cy="789378"/>
            </a:xfrm>
            <a:prstGeom prst="rect">
              <a:avLst/>
            </a:prstGeom>
            <a:noFill/>
            <a:ln w="9525">
              <a:noFill/>
              <a:miter lim="800000"/>
              <a:headEnd/>
              <a:tailEnd/>
            </a:ln>
          </p:spPr>
          <p:txBody>
            <a:bodyPr wrap="square">
              <a:prstTxWarp prst="textNoShape">
                <a:avLst/>
              </a:prstTxWarp>
              <a:spAutoFit/>
            </a:bodyPr>
            <a:lstStyle/>
            <a:p>
              <a:pPr fontAlgn="auto">
                <a:spcBef>
                  <a:spcPts val="0"/>
                </a:spcBef>
                <a:spcAft>
                  <a:spcPts val="0"/>
                </a:spcAft>
              </a:pPr>
              <a:endParaRPr lang="en-US" sz="2000">
                <a:solidFill>
                  <a:prstClr val="black"/>
                </a:solidFill>
                <a:latin typeface="Calibri" charset="0"/>
                <a:ea typeface="+mn-ea"/>
                <a:cs typeface="+mn-cs"/>
              </a:endParaRPr>
            </a:p>
          </p:txBody>
        </p:sp>
      </p:grpSp>
      <p:pic>
        <p:nvPicPr>
          <p:cNvPr id="38" name="Picture 2" descr="C:\Documents and Settings\Glen Hocky\Desktop\Files\UofC\Lab\sc09\pictures\r69_overlay.png"/>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2462035" y="2080554"/>
            <a:ext cx="1521172" cy="1782736"/>
          </a:xfrm>
          <a:prstGeom prst="rect">
            <a:avLst/>
          </a:prstGeom>
          <a:noFill/>
          <a:ln w="9525">
            <a:noFill/>
            <a:miter lim="800000"/>
            <a:headEnd/>
            <a:tailEnd/>
          </a:ln>
        </p:spPr>
      </p:pic>
      <p:pic>
        <p:nvPicPr>
          <p:cNvPr id="36" name="Picture 5" descr="C:\Documents and Settings\Glen Hocky\Desktop\Files\UofC\Lab\sc09\pictures\b72_overlay.png"/>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a:off x="1574684" y="2301075"/>
            <a:ext cx="1172570" cy="1374327"/>
          </a:xfrm>
          <a:prstGeom prst="rect">
            <a:avLst/>
          </a:prstGeom>
          <a:noFill/>
          <a:ln w="9525">
            <a:noFill/>
            <a:miter lim="800000"/>
            <a:headEnd/>
            <a:tailEnd/>
          </a:ln>
        </p:spPr>
      </p:pic>
    </p:spTree>
    <p:extLst>
      <p:ext uri="{BB962C8B-B14F-4D97-AF65-F5344CB8AC3E}">
        <p14:creationId xmlns:p14="http://schemas.microsoft.com/office/powerpoint/2010/main" val="10186375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ocument 4"/>
          <p:cNvSpPr/>
          <p:nvPr/>
        </p:nvSpPr>
        <p:spPr bwMode="auto">
          <a:xfrm>
            <a:off x="228600" y="1828800"/>
            <a:ext cx="8686800" cy="3276600"/>
          </a:xfrm>
          <a:prstGeom prst="flowChartDocument">
            <a:avLst/>
          </a:prstGeom>
          <a:solidFill>
            <a:schemeClr val="bg1">
              <a:lumMod val="9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alibri" charset="0"/>
              <a:ea typeface="MS PGothic" pitchFamily="34" charset="-128"/>
              <a:cs typeface="MS PGothic" pitchFamily="34" charset="-128"/>
            </a:endParaRPr>
          </a:p>
        </p:txBody>
      </p:sp>
      <p:sp>
        <p:nvSpPr>
          <p:cNvPr id="9" name="Title 1"/>
          <p:cNvSpPr>
            <a:spLocks noGrp="1"/>
          </p:cNvSpPr>
          <p:nvPr>
            <p:ph type="title"/>
          </p:nvPr>
        </p:nvSpPr>
        <p:spPr/>
        <p:txBody>
          <a:bodyPr/>
          <a:lstStyle/>
          <a:p>
            <a:pPr defTabSz="391794">
              <a:lnSpc>
                <a:spcPct val="94000"/>
              </a:lnSpc>
              <a:defRPr/>
            </a:pPr>
            <a:r>
              <a:rPr lang="en-US" sz="3200" b="0" dirty="0">
                <a:solidFill>
                  <a:srgbClr val="406F9E"/>
                </a:solidFill>
              </a:rPr>
              <a:t>E</a:t>
            </a:r>
            <a:r>
              <a:rPr lang="en-US" sz="3200" b="0" dirty="0" smtClean="0">
                <a:solidFill>
                  <a:srgbClr val="406F9E"/>
                </a:solidFill>
              </a:rPr>
              <a:t>xpressing this many task workflow in Swift</a:t>
            </a:r>
            <a:endParaRPr lang="en-US" sz="3200" b="0" i="1" dirty="0">
              <a:solidFill>
                <a:srgbClr val="406F9E"/>
              </a:solidFill>
            </a:endParaRPr>
          </a:p>
        </p:txBody>
      </p:sp>
      <p:sp>
        <p:nvSpPr>
          <p:cNvPr id="8" name="Rectangle 3"/>
          <p:cNvSpPr>
            <a:spLocks noChangeArrowheads="1"/>
          </p:cNvSpPr>
          <p:nvPr/>
        </p:nvSpPr>
        <p:spPr bwMode="auto">
          <a:xfrm>
            <a:off x="228600" y="1219706"/>
            <a:ext cx="8991600" cy="4793812"/>
          </a:xfrm>
          <a:prstGeom prst="rect">
            <a:avLst/>
          </a:prstGeom>
          <a:noFill/>
          <a:ln w="9525">
            <a:noFill/>
            <a:miter lim="800000"/>
            <a:headEnd/>
            <a:tailEnd/>
          </a:ln>
          <a:effectLst/>
        </p:spPr>
        <p:txBody>
          <a:bodyPr wrap="square" lIns="78358" tIns="39179" rIns="78358" bIns="39179">
            <a:prstTxWarp prst="textNoShape">
              <a:avLst/>
            </a:prstTxWarp>
            <a:spAutoFit/>
          </a:bodyPr>
          <a:lstStyle/>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3200" i="1" dirty="0" smtClean="0">
                <a:solidFill>
                  <a:srgbClr val="7F7F7F"/>
                </a:solidFill>
                <a:latin typeface="Calibri"/>
                <a:ea typeface="+mn-ea"/>
                <a:cs typeface="Courier"/>
              </a:rPr>
              <a:t>For protein docking workflow:</a:t>
            </a: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endParaRPr lang="en-US" sz="1000" i="1" dirty="0">
              <a:solidFill>
                <a:srgbClr val="7F7F7F"/>
              </a:solidFill>
              <a:latin typeface="Calibri"/>
              <a:ea typeface="+mn-ea"/>
              <a:cs typeface="Courier"/>
            </a:endParaRP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3200" dirty="0" err="1" smtClean="0">
                <a:solidFill>
                  <a:prstClr val="black"/>
                </a:solidFill>
                <a:latin typeface="Courier"/>
                <a:ea typeface="+mn-ea"/>
                <a:cs typeface="Courier"/>
              </a:rPr>
              <a:t>foreach</a:t>
            </a:r>
            <a:r>
              <a:rPr lang="en-US" sz="3200" dirty="0" smtClean="0">
                <a:solidFill>
                  <a:prstClr val="black"/>
                </a:solidFill>
                <a:latin typeface="Courier"/>
                <a:ea typeface="+mn-ea"/>
                <a:cs typeface="Courier"/>
              </a:rPr>
              <a:t> </a:t>
            </a:r>
            <a:r>
              <a:rPr lang="en-US" sz="3200" dirty="0">
                <a:solidFill>
                  <a:prstClr val="black"/>
                </a:solidFill>
                <a:latin typeface="Courier"/>
                <a:ea typeface="+mn-ea"/>
                <a:cs typeface="Courier"/>
              </a:rPr>
              <a:t>p, </a:t>
            </a:r>
            <a:r>
              <a:rPr lang="en-US" sz="3200" dirty="0" err="1">
                <a:solidFill>
                  <a:prstClr val="black"/>
                </a:solidFill>
                <a:latin typeface="Courier"/>
                <a:ea typeface="+mn-ea"/>
                <a:cs typeface="Courier"/>
              </a:rPr>
              <a:t>i</a:t>
            </a:r>
            <a:r>
              <a:rPr lang="en-US" sz="3200" dirty="0">
                <a:solidFill>
                  <a:prstClr val="black"/>
                </a:solidFill>
                <a:latin typeface="Courier"/>
                <a:ea typeface="+mn-ea"/>
                <a:cs typeface="Courier"/>
              </a:rPr>
              <a:t> in proteins {</a:t>
            </a: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3200" dirty="0">
                <a:solidFill>
                  <a:prstClr val="black"/>
                </a:solidFill>
                <a:latin typeface="Courier"/>
                <a:ea typeface="+mn-ea"/>
                <a:cs typeface="Courier"/>
              </a:rPr>
              <a:t>   </a:t>
            </a:r>
            <a:r>
              <a:rPr lang="en-US" sz="3200" dirty="0" err="1">
                <a:solidFill>
                  <a:prstClr val="black"/>
                </a:solidFill>
                <a:latin typeface="Courier"/>
                <a:ea typeface="+mn-ea"/>
                <a:cs typeface="Courier"/>
              </a:rPr>
              <a:t>foreach</a:t>
            </a:r>
            <a:r>
              <a:rPr lang="en-US" sz="3200" dirty="0">
                <a:solidFill>
                  <a:prstClr val="black"/>
                </a:solidFill>
                <a:latin typeface="Courier"/>
                <a:ea typeface="+mn-ea"/>
                <a:cs typeface="Courier"/>
              </a:rPr>
              <a:t> c, j in ligands {</a:t>
            </a: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3200" dirty="0">
                <a:solidFill>
                  <a:prstClr val="black"/>
                </a:solidFill>
                <a:latin typeface="Courier"/>
                <a:ea typeface="+mn-ea"/>
                <a:cs typeface="Courier"/>
              </a:rPr>
              <a:t>      (structure[</a:t>
            </a:r>
            <a:r>
              <a:rPr lang="en-US" sz="3200" dirty="0" err="1">
                <a:solidFill>
                  <a:prstClr val="black"/>
                </a:solidFill>
                <a:latin typeface="Courier"/>
                <a:ea typeface="+mn-ea"/>
                <a:cs typeface="Courier"/>
              </a:rPr>
              <a:t>i,j</a:t>
            </a:r>
            <a:r>
              <a:rPr lang="en-US" sz="3200" dirty="0">
                <a:solidFill>
                  <a:prstClr val="black"/>
                </a:solidFill>
                <a:latin typeface="Courier"/>
                <a:ea typeface="+mn-ea"/>
                <a:cs typeface="Courier"/>
              </a:rPr>
              <a:t>], log[</a:t>
            </a:r>
            <a:r>
              <a:rPr lang="en-US" sz="3200" dirty="0" err="1">
                <a:solidFill>
                  <a:prstClr val="black"/>
                </a:solidFill>
                <a:latin typeface="Courier"/>
                <a:ea typeface="+mn-ea"/>
                <a:cs typeface="Courier"/>
              </a:rPr>
              <a:t>i,j</a:t>
            </a:r>
            <a:r>
              <a:rPr lang="en-US" sz="3200" dirty="0">
                <a:solidFill>
                  <a:prstClr val="black"/>
                </a:solidFill>
                <a:latin typeface="Courier"/>
                <a:ea typeface="+mn-ea"/>
                <a:cs typeface="Courier"/>
              </a:rPr>
              <a:t>]) </a:t>
            </a:r>
            <a:r>
              <a:rPr lang="en-US" sz="3200" dirty="0" smtClean="0">
                <a:solidFill>
                  <a:prstClr val="black"/>
                </a:solidFill>
                <a:latin typeface="Courier"/>
                <a:ea typeface="+mn-ea"/>
                <a:cs typeface="Courier"/>
              </a:rPr>
              <a:t>=</a:t>
            </a: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3200" dirty="0" smtClean="0">
                <a:solidFill>
                  <a:prstClr val="black"/>
                </a:solidFill>
                <a:latin typeface="Courier"/>
                <a:ea typeface="+mn-ea"/>
                <a:cs typeface="Courier"/>
              </a:rPr>
              <a:t>       dock</a:t>
            </a:r>
            <a:r>
              <a:rPr lang="en-US" sz="3200" dirty="0">
                <a:solidFill>
                  <a:prstClr val="black"/>
                </a:solidFill>
                <a:latin typeface="Courier"/>
                <a:ea typeface="+mn-ea"/>
                <a:cs typeface="Courier"/>
              </a:rPr>
              <a:t>(p, c, </a:t>
            </a:r>
            <a:r>
              <a:rPr lang="en-US" sz="3200" dirty="0" err="1" smtClean="0">
                <a:solidFill>
                  <a:prstClr val="black"/>
                </a:solidFill>
                <a:latin typeface="Courier"/>
                <a:ea typeface="+mn-ea"/>
                <a:cs typeface="Courier"/>
              </a:rPr>
              <a:t>minRad</a:t>
            </a:r>
            <a:r>
              <a:rPr lang="en-US" sz="3200" dirty="0" smtClean="0">
                <a:solidFill>
                  <a:prstClr val="black"/>
                </a:solidFill>
                <a:latin typeface="Courier"/>
                <a:ea typeface="+mn-ea"/>
                <a:cs typeface="Courier"/>
              </a:rPr>
              <a:t>, </a:t>
            </a:r>
            <a:r>
              <a:rPr lang="en-US" sz="3200" dirty="0" err="1" smtClean="0">
                <a:solidFill>
                  <a:prstClr val="black"/>
                </a:solidFill>
                <a:latin typeface="Courier"/>
                <a:ea typeface="+mn-ea"/>
                <a:cs typeface="Courier"/>
              </a:rPr>
              <a:t>maxRad</a:t>
            </a:r>
            <a:r>
              <a:rPr lang="en-US" sz="3200" dirty="0" smtClean="0">
                <a:solidFill>
                  <a:prstClr val="black"/>
                </a:solidFill>
                <a:latin typeface="Courier"/>
                <a:ea typeface="+mn-ea"/>
                <a:cs typeface="Courier"/>
              </a:rPr>
              <a:t>)</a:t>
            </a:r>
            <a:r>
              <a:rPr lang="en-US" sz="3200" dirty="0">
                <a:solidFill>
                  <a:prstClr val="black"/>
                </a:solidFill>
                <a:latin typeface="Courier"/>
                <a:ea typeface="+mn-ea"/>
                <a:cs typeface="Courier"/>
              </a:rPr>
              <a:t>;</a:t>
            </a: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3200" dirty="0">
                <a:solidFill>
                  <a:prstClr val="black"/>
                </a:solidFill>
                <a:latin typeface="Courier"/>
                <a:ea typeface="+mn-ea"/>
                <a:cs typeface="Courier"/>
              </a:rPr>
              <a:t>}</a:t>
            </a: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3200" dirty="0" err="1">
                <a:solidFill>
                  <a:prstClr val="black"/>
                </a:solidFill>
                <a:latin typeface="Courier"/>
                <a:ea typeface="+mn-ea"/>
                <a:cs typeface="Courier"/>
              </a:rPr>
              <a:t>scatter_plot</a:t>
            </a:r>
            <a:r>
              <a:rPr lang="en-US" sz="3200" dirty="0">
                <a:solidFill>
                  <a:prstClr val="black"/>
                </a:solidFill>
                <a:latin typeface="Courier"/>
                <a:ea typeface="+mn-ea"/>
                <a:cs typeface="Courier"/>
              </a:rPr>
              <a:t> = analyze(structure</a:t>
            </a:r>
            <a:r>
              <a:rPr lang="en-US" sz="3200" dirty="0" smtClean="0">
                <a:solidFill>
                  <a:prstClr val="black"/>
                </a:solidFill>
                <a:latin typeface="Courier"/>
                <a:ea typeface="+mn-ea"/>
                <a:cs typeface="Courier"/>
              </a:rPr>
              <a:t>)</a:t>
            </a: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endParaRPr lang="en-US" dirty="0" smtClean="0">
              <a:solidFill>
                <a:prstClr val="black"/>
              </a:solidFill>
              <a:latin typeface="Courier"/>
              <a:ea typeface="+mn-ea"/>
              <a:cs typeface="Courier"/>
            </a:endParaRP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3200" i="1" dirty="0">
                <a:solidFill>
                  <a:srgbClr val="7F7F7F"/>
                </a:solidFill>
                <a:latin typeface="Calibri" charset="0"/>
                <a:ea typeface="Calibri" charset="0"/>
                <a:cs typeface="Calibri" charset="0"/>
              </a:rPr>
              <a:t>T</a:t>
            </a:r>
            <a:r>
              <a:rPr lang="en-US" sz="3200" i="1" dirty="0" smtClean="0">
                <a:solidFill>
                  <a:srgbClr val="7F7F7F"/>
                </a:solidFill>
                <a:latin typeface="Calibri" charset="0"/>
                <a:ea typeface="Calibri" charset="0"/>
                <a:cs typeface="Calibri" charset="0"/>
              </a:rPr>
              <a:t>o run:</a:t>
            </a: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endParaRPr lang="en-US" sz="1000" i="1" dirty="0">
              <a:solidFill>
                <a:srgbClr val="7F7F7F"/>
              </a:solidFill>
              <a:latin typeface="Trebuchet MS"/>
              <a:ea typeface="+mn-ea"/>
              <a:cs typeface="Courier"/>
            </a:endParaRPr>
          </a:p>
          <a:p>
            <a:pPr marL="514350" indent="-514350" fontAlgn="auto">
              <a:lnSpc>
                <a:spcPct val="84000"/>
              </a:lnSpc>
              <a:spcBef>
                <a:spcPts val="300"/>
              </a:spcBef>
              <a:spcAft>
                <a:spcPts val="0"/>
              </a:spcAft>
              <a:buClr>
                <a:srgbClr val="F5F4ED"/>
              </a:buClr>
              <a:buSzPct val="75000"/>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3200" dirty="0">
                <a:solidFill>
                  <a:prstClr val="black"/>
                </a:solidFill>
                <a:latin typeface="Courier"/>
                <a:ea typeface="+mn-ea"/>
                <a:cs typeface="Courier"/>
              </a:rPr>
              <a:t>s</a:t>
            </a:r>
            <a:r>
              <a:rPr lang="en-US" sz="3200" dirty="0" smtClean="0">
                <a:solidFill>
                  <a:prstClr val="black"/>
                </a:solidFill>
                <a:latin typeface="Courier"/>
                <a:ea typeface="+mn-ea"/>
                <a:cs typeface="Courier"/>
              </a:rPr>
              <a:t>wift –site </a:t>
            </a:r>
            <a:r>
              <a:rPr lang="en-US" sz="3200" dirty="0" err="1" smtClean="0">
                <a:solidFill>
                  <a:prstClr val="black"/>
                </a:solidFill>
                <a:latin typeface="Courier"/>
                <a:ea typeface="+mn-ea"/>
                <a:cs typeface="Courier"/>
              </a:rPr>
              <a:t>tukey,blues</a:t>
            </a:r>
            <a:r>
              <a:rPr lang="en-US" sz="3200" dirty="0" smtClean="0">
                <a:solidFill>
                  <a:prstClr val="black"/>
                </a:solidFill>
                <a:latin typeface="Courier"/>
                <a:ea typeface="+mn-ea"/>
                <a:cs typeface="Courier"/>
              </a:rPr>
              <a:t> </a:t>
            </a:r>
            <a:r>
              <a:rPr lang="en-US" sz="3200" dirty="0" err="1" smtClean="0">
                <a:solidFill>
                  <a:prstClr val="black"/>
                </a:solidFill>
                <a:latin typeface="Courier"/>
                <a:ea typeface="+mn-ea"/>
                <a:cs typeface="Courier"/>
              </a:rPr>
              <a:t>dock.swift</a:t>
            </a:r>
            <a:r>
              <a:rPr lang="en-US" sz="3200" dirty="0" smtClean="0">
                <a:solidFill>
                  <a:prstClr val="black"/>
                </a:solidFill>
                <a:latin typeface="Courier"/>
                <a:ea typeface="+mn-ea"/>
                <a:cs typeface="Courier"/>
              </a:rPr>
              <a:t> </a:t>
            </a:r>
            <a:endParaRPr lang="en-US" sz="3200" dirty="0">
              <a:solidFill>
                <a:prstClr val="black"/>
              </a:solidFill>
              <a:latin typeface="Courier"/>
              <a:ea typeface="+mn-ea"/>
              <a:cs typeface="Courier"/>
            </a:endParaRPr>
          </a:p>
        </p:txBody>
      </p:sp>
    </p:spTree>
    <p:extLst>
      <p:ext uri="{BB962C8B-B14F-4D97-AF65-F5344CB8AC3E}">
        <p14:creationId xmlns:p14="http://schemas.microsoft.com/office/powerpoint/2010/main" val="92094826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Rectangle 7"/>
          <p:cNvSpPr>
            <a:spLocks noChangeArrowheads="1"/>
          </p:cNvSpPr>
          <p:nvPr/>
        </p:nvSpPr>
        <p:spPr bwMode="auto">
          <a:xfrm>
            <a:off x="0" y="5257800"/>
            <a:ext cx="9144000" cy="1600200"/>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61462" name="Rectangle 17"/>
          <p:cNvSpPr txBox="1">
            <a:spLocks noChangeArrowheads="1"/>
          </p:cNvSpPr>
          <p:nvPr/>
        </p:nvSpPr>
        <p:spPr bwMode="auto">
          <a:xfrm>
            <a:off x="381000" y="6019799"/>
            <a:ext cx="8458200" cy="457201"/>
          </a:xfrm>
          <a:prstGeom prst="rect">
            <a:avLst/>
          </a:prstGeom>
          <a:noFill/>
          <a:ln w="9525">
            <a:noFill/>
            <a:round/>
            <a:headEnd/>
            <a:tailEnd/>
          </a:ln>
        </p:spPr>
        <p:txBody>
          <a:bodyPr lIns="90000" tIns="46800" rIns="90000" bIns="46800" anchor="b">
            <a:prstTxWarp prst="textNoShape">
              <a:avLst/>
            </a:prstTxWarp>
          </a:bodyPr>
          <a:lstStyle/>
          <a:p>
            <a:pPr algn="ctr" fontAlgn="auto">
              <a:spcBef>
                <a:spcPts val="0"/>
              </a:spcBef>
              <a:spcAft>
                <a:spcPts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dirty="0" smtClean="0">
                <a:solidFill>
                  <a:srgbClr val="376092"/>
                </a:solidFill>
                <a:latin typeface="Calibri" charset="0"/>
                <a:ea typeface="+mn-ea"/>
                <a:cs typeface="+mn-cs"/>
              </a:rPr>
              <a:t>The Swift runtime system has drivers and algorithms to efficiently support and aggregate diverse runtime environments</a:t>
            </a:r>
            <a:endParaRPr lang="en-GB" sz="1200" dirty="0">
              <a:solidFill>
                <a:srgbClr val="FF0000"/>
              </a:solidFill>
              <a:latin typeface="Calibri" charset="0"/>
              <a:ea typeface="+mn-ea"/>
              <a:cs typeface="+mn-cs"/>
            </a:endParaRPr>
          </a:p>
        </p:txBody>
      </p:sp>
      <p:sp>
        <p:nvSpPr>
          <p:cNvPr id="69" name="Title 68"/>
          <p:cNvSpPr>
            <a:spLocks noGrp="1"/>
          </p:cNvSpPr>
          <p:nvPr>
            <p:ph type="title"/>
          </p:nvPr>
        </p:nvSpPr>
        <p:spPr>
          <a:xfrm>
            <a:off x="457200" y="274638"/>
            <a:ext cx="8229600" cy="913752"/>
          </a:xfrm>
        </p:spPr>
        <p:txBody>
          <a:bodyPr/>
          <a:lstStyle/>
          <a:p>
            <a:r>
              <a:rPr lang="en-US" sz="2400" dirty="0">
                <a:solidFill>
                  <a:srgbClr val="406F9E"/>
                </a:solidFill>
              </a:rPr>
              <a:t>Swift </a:t>
            </a:r>
            <a:r>
              <a:rPr lang="en-US" sz="2400" dirty="0" smtClean="0">
                <a:solidFill>
                  <a:srgbClr val="406F9E"/>
                </a:solidFill>
              </a:rPr>
              <a:t>enables execution </a:t>
            </a:r>
            <a:r>
              <a:rPr lang="en-US" sz="2400" dirty="0">
                <a:solidFill>
                  <a:srgbClr val="406F9E"/>
                </a:solidFill>
              </a:rPr>
              <a:t>of simulation </a:t>
            </a:r>
            <a:r>
              <a:rPr lang="en-US" sz="2400" dirty="0" smtClean="0">
                <a:solidFill>
                  <a:srgbClr val="406F9E"/>
                </a:solidFill>
              </a:rPr>
              <a:t>campaigns across multiple HPC and </a:t>
            </a:r>
            <a:r>
              <a:rPr lang="en-US" sz="2400" dirty="0">
                <a:solidFill>
                  <a:srgbClr val="406F9E"/>
                </a:solidFill>
              </a:rPr>
              <a:t>cloud resources</a:t>
            </a:r>
          </a:p>
        </p:txBody>
      </p:sp>
      <p:sp>
        <p:nvSpPr>
          <p:cNvPr id="37" name="TextBox 36"/>
          <p:cNvSpPr txBox="1"/>
          <p:nvPr/>
        </p:nvSpPr>
        <p:spPr>
          <a:xfrm>
            <a:off x="-22631400" y="-9525000"/>
            <a:ext cx="184666" cy="369332"/>
          </a:xfrm>
          <a:prstGeom prst="rect">
            <a:avLst/>
          </a:prstGeom>
          <a:noFill/>
        </p:spPr>
        <p:txBody>
          <a:bodyPr wrap="none" rtlCol="0">
            <a:spAutoFit/>
          </a:bodyPr>
          <a:lstStyle/>
          <a:p>
            <a:pPr fontAlgn="auto">
              <a:spcBef>
                <a:spcPts val="0"/>
              </a:spcBef>
              <a:spcAft>
                <a:spcPts val="0"/>
              </a:spcAft>
            </a:pPr>
            <a:endParaRPr lang="en-US" sz="1800" dirty="0">
              <a:solidFill>
                <a:prstClr val="black"/>
              </a:solidFill>
              <a:latin typeface="Calibri"/>
              <a:ea typeface="+mn-ea"/>
              <a:cs typeface="+mn-cs"/>
            </a:endParaRPr>
          </a:p>
        </p:txBody>
      </p:sp>
      <p:pic>
        <p:nvPicPr>
          <p:cNvPr id="30" name="Picture 29"/>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0820400" y="22829031"/>
            <a:ext cx="4217242" cy="1707369"/>
          </a:xfrm>
          <a:prstGeom prst="rect">
            <a:avLst/>
          </a:prstGeom>
        </p:spPr>
      </p:pic>
      <p:pic>
        <p:nvPicPr>
          <p:cNvPr id="34" name="Picture 33"/>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0972800" y="22981431"/>
            <a:ext cx="4217242" cy="1707369"/>
          </a:xfrm>
          <a:prstGeom prst="rect">
            <a:avLst/>
          </a:prstGeom>
        </p:spPr>
      </p:pic>
      <p:pic>
        <p:nvPicPr>
          <p:cNvPr id="36" name="Picture 35"/>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1125200" y="23133831"/>
            <a:ext cx="4217242" cy="1707369"/>
          </a:xfrm>
          <a:prstGeom prst="rect">
            <a:avLst/>
          </a:prstGeom>
        </p:spPr>
      </p:pic>
      <p:pic>
        <p:nvPicPr>
          <p:cNvPr id="38" name="Picture 37"/>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1277600" y="23286231"/>
            <a:ext cx="4217242" cy="1707369"/>
          </a:xfrm>
          <a:prstGeom prst="rect">
            <a:avLst/>
          </a:prstGeom>
        </p:spPr>
      </p:pic>
      <p:pic>
        <p:nvPicPr>
          <p:cNvPr id="39" name="Picture 38"/>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1430000" y="23438631"/>
            <a:ext cx="4217242" cy="1707369"/>
          </a:xfrm>
          <a:prstGeom prst="rect">
            <a:avLst/>
          </a:prstGeom>
        </p:spPr>
      </p:pic>
      <p:pic>
        <p:nvPicPr>
          <p:cNvPr id="40" name="Picture 39"/>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1582400" y="23591031"/>
            <a:ext cx="4217242" cy="1707369"/>
          </a:xfrm>
          <a:prstGeom prst="rect">
            <a:avLst/>
          </a:prstGeom>
        </p:spPr>
      </p:pic>
      <p:pic>
        <p:nvPicPr>
          <p:cNvPr id="41" name="Picture 40"/>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1734800" y="23743431"/>
            <a:ext cx="4217242" cy="1707369"/>
          </a:xfrm>
          <a:prstGeom prst="rect">
            <a:avLst/>
          </a:prstGeom>
        </p:spPr>
      </p:pic>
      <p:pic>
        <p:nvPicPr>
          <p:cNvPr id="46" name="Picture 45" descr="swift logo - blue.pdf"/>
          <p:cNvPicPr>
            <a:picLocks noChangeAspect="1"/>
          </p:cNvPicPr>
          <p:nvPr/>
        </p:nvPicPr>
        <p:blipFill>
          <a:blip r:embed="rId4"/>
          <a:stretch>
            <a:fillRect/>
          </a:stretch>
        </p:blipFill>
        <p:spPr>
          <a:xfrm>
            <a:off x="-26517600" y="27326595"/>
            <a:ext cx="10439400" cy="7829550"/>
          </a:xfrm>
          <a:prstGeom prst="rect">
            <a:avLst/>
          </a:prstGeom>
        </p:spPr>
      </p:pic>
      <p:pic>
        <p:nvPicPr>
          <p:cNvPr id="47" name="Picture 46" descr="swift logo - blue.pdf"/>
          <p:cNvPicPr>
            <a:picLocks noChangeAspect="1"/>
          </p:cNvPicPr>
          <p:nvPr/>
        </p:nvPicPr>
        <p:blipFill>
          <a:blip r:embed="rId4"/>
          <a:stretch>
            <a:fillRect/>
          </a:stretch>
        </p:blipFill>
        <p:spPr>
          <a:xfrm>
            <a:off x="-26365200" y="27478995"/>
            <a:ext cx="10439400" cy="7829550"/>
          </a:xfrm>
          <a:prstGeom prst="rect">
            <a:avLst/>
          </a:prstGeom>
        </p:spPr>
      </p:pic>
      <p:pic>
        <p:nvPicPr>
          <p:cNvPr id="8" name="Picture 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66800" y="7239000"/>
            <a:ext cx="1663700" cy="629015"/>
          </a:xfrm>
          <a:prstGeom prst="rect">
            <a:avLst/>
          </a:prstGeom>
        </p:spPr>
      </p:pic>
      <p:pic>
        <p:nvPicPr>
          <p:cNvPr id="52" name="Picture 51"/>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3352800" y="7162800"/>
            <a:ext cx="3733800" cy="914400"/>
          </a:xfrm>
          <a:prstGeom prst="rect">
            <a:avLst/>
          </a:prstGeom>
        </p:spPr>
      </p:pic>
      <p:grpSp>
        <p:nvGrpSpPr>
          <p:cNvPr id="62" name="Group 61"/>
          <p:cNvGrpSpPr/>
          <p:nvPr/>
        </p:nvGrpSpPr>
        <p:grpSpPr>
          <a:xfrm>
            <a:off x="-5189463" y="29804313"/>
            <a:ext cx="1539726" cy="1102680"/>
            <a:chOff x="7162800" y="5069520"/>
            <a:chExt cx="1539726" cy="1102680"/>
          </a:xfrm>
        </p:grpSpPr>
        <p:sp>
          <p:nvSpPr>
            <p:cNvPr id="63" name="Rounded Rectangle 62"/>
            <p:cNvSpPr/>
            <p:nvPr/>
          </p:nvSpPr>
          <p:spPr>
            <a:xfrm>
              <a:off x="7483326" y="5069520"/>
              <a:ext cx="1219200" cy="533400"/>
            </a:xfrm>
            <a:prstGeom prst="round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analyze</a:t>
              </a:r>
              <a:endParaRPr lang="en-US" sz="1800" dirty="0">
                <a:solidFill>
                  <a:prstClr val="white"/>
                </a:solidFill>
                <a:latin typeface="Calibri"/>
              </a:endParaRPr>
            </a:p>
          </p:txBody>
        </p:sp>
        <p:sp>
          <p:nvSpPr>
            <p:cNvPr id="64" name="Rounded Rectangle 63"/>
            <p:cNvSpPr/>
            <p:nvPr/>
          </p:nvSpPr>
          <p:spPr>
            <a:xfrm>
              <a:off x="7391400" y="5181600"/>
              <a:ext cx="1219200" cy="533400"/>
            </a:xfrm>
            <a:prstGeom prst="roundRect">
              <a:avLst/>
            </a:prstGeom>
            <a:solidFill>
              <a:srgbClr val="4BACC6"/>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colorize</a:t>
              </a:r>
            </a:p>
          </p:txBody>
        </p:sp>
        <p:sp>
          <p:nvSpPr>
            <p:cNvPr id="65" name="Rounded Rectangle 64"/>
            <p:cNvSpPr/>
            <p:nvPr/>
          </p:nvSpPr>
          <p:spPr>
            <a:xfrm>
              <a:off x="7315200" y="5334000"/>
              <a:ext cx="1219200" cy="533400"/>
            </a:xfrm>
            <a:prstGeom prst="roundRect">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assemble</a:t>
              </a:r>
              <a:endParaRPr lang="en-US" sz="1800" dirty="0">
                <a:solidFill>
                  <a:prstClr val="white"/>
                </a:solidFill>
                <a:latin typeface="Calibri"/>
              </a:endParaRPr>
            </a:p>
          </p:txBody>
        </p:sp>
        <p:sp>
          <p:nvSpPr>
            <p:cNvPr id="67" name="Rounded Rectangle 66"/>
            <p:cNvSpPr/>
            <p:nvPr/>
          </p:nvSpPr>
          <p:spPr>
            <a:xfrm>
              <a:off x="7239000" y="5486400"/>
              <a:ext cx="1219200" cy="533400"/>
            </a:xfrm>
            <a:prstGeom prst="roundRect">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mark</a:t>
              </a:r>
              <a:endParaRPr lang="en-US" sz="1800" dirty="0">
                <a:solidFill>
                  <a:prstClr val="white"/>
                </a:solidFill>
                <a:latin typeface="Calibri"/>
              </a:endParaRPr>
            </a:p>
          </p:txBody>
        </p:sp>
        <p:sp>
          <p:nvSpPr>
            <p:cNvPr id="68" name="Rounded Rectangle 67"/>
            <p:cNvSpPr/>
            <p:nvPr/>
          </p:nvSpPr>
          <p:spPr>
            <a:xfrm>
              <a:off x="7162800" y="5638800"/>
              <a:ext cx="1219200" cy="533400"/>
            </a:xfrm>
            <a:prstGeom prst="roundRect">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3600" dirty="0" smtClean="0">
                  <a:solidFill>
                    <a:prstClr val="white"/>
                  </a:solidFill>
                  <a:latin typeface="Calibri"/>
                </a:rPr>
                <a:t>apps</a:t>
              </a:r>
            </a:p>
          </p:txBody>
        </p:sp>
      </p:grpSp>
      <p:grpSp>
        <p:nvGrpSpPr>
          <p:cNvPr id="70" name="Group 69"/>
          <p:cNvGrpSpPr/>
          <p:nvPr/>
        </p:nvGrpSpPr>
        <p:grpSpPr>
          <a:xfrm>
            <a:off x="-5037063" y="29956713"/>
            <a:ext cx="1539726" cy="1102680"/>
            <a:chOff x="7162800" y="5069520"/>
            <a:chExt cx="1539726" cy="1102680"/>
          </a:xfrm>
        </p:grpSpPr>
        <p:sp>
          <p:nvSpPr>
            <p:cNvPr id="71" name="Rounded Rectangle 70"/>
            <p:cNvSpPr/>
            <p:nvPr/>
          </p:nvSpPr>
          <p:spPr>
            <a:xfrm>
              <a:off x="7483326" y="5069520"/>
              <a:ext cx="1219200" cy="533400"/>
            </a:xfrm>
            <a:prstGeom prst="round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analyze</a:t>
              </a:r>
              <a:endParaRPr lang="en-US" sz="1800" dirty="0">
                <a:solidFill>
                  <a:prstClr val="white"/>
                </a:solidFill>
                <a:latin typeface="Calibri"/>
              </a:endParaRPr>
            </a:p>
          </p:txBody>
        </p:sp>
        <p:sp>
          <p:nvSpPr>
            <p:cNvPr id="72" name="Rounded Rectangle 71"/>
            <p:cNvSpPr/>
            <p:nvPr/>
          </p:nvSpPr>
          <p:spPr>
            <a:xfrm>
              <a:off x="7391400" y="5181600"/>
              <a:ext cx="1219200" cy="533400"/>
            </a:xfrm>
            <a:prstGeom prst="roundRect">
              <a:avLst/>
            </a:prstGeom>
            <a:solidFill>
              <a:srgbClr val="4BACC6"/>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colorize</a:t>
              </a:r>
            </a:p>
          </p:txBody>
        </p:sp>
        <p:sp>
          <p:nvSpPr>
            <p:cNvPr id="73" name="Rounded Rectangle 72"/>
            <p:cNvSpPr/>
            <p:nvPr/>
          </p:nvSpPr>
          <p:spPr>
            <a:xfrm>
              <a:off x="7315200" y="5334000"/>
              <a:ext cx="1219200" cy="533400"/>
            </a:xfrm>
            <a:prstGeom prst="roundRect">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assemble</a:t>
              </a:r>
              <a:endParaRPr lang="en-US" sz="1800" dirty="0">
                <a:solidFill>
                  <a:prstClr val="white"/>
                </a:solidFill>
                <a:latin typeface="Calibri"/>
              </a:endParaRPr>
            </a:p>
          </p:txBody>
        </p:sp>
        <p:sp>
          <p:nvSpPr>
            <p:cNvPr id="74" name="Rounded Rectangle 73"/>
            <p:cNvSpPr/>
            <p:nvPr/>
          </p:nvSpPr>
          <p:spPr>
            <a:xfrm>
              <a:off x="7239000" y="5486400"/>
              <a:ext cx="1219200" cy="533400"/>
            </a:xfrm>
            <a:prstGeom prst="roundRect">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mark</a:t>
              </a:r>
              <a:endParaRPr lang="en-US" sz="1800" dirty="0">
                <a:solidFill>
                  <a:prstClr val="white"/>
                </a:solidFill>
                <a:latin typeface="Calibri"/>
              </a:endParaRPr>
            </a:p>
          </p:txBody>
        </p:sp>
        <p:sp>
          <p:nvSpPr>
            <p:cNvPr id="75" name="Rounded Rectangle 74"/>
            <p:cNvSpPr/>
            <p:nvPr/>
          </p:nvSpPr>
          <p:spPr>
            <a:xfrm>
              <a:off x="7162800" y="5638800"/>
              <a:ext cx="1219200" cy="533400"/>
            </a:xfrm>
            <a:prstGeom prst="roundRect">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3600" dirty="0" smtClean="0">
                  <a:solidFill>
                    <a:prstClr val="white"/>
                  </a:solidFill>
                  <a:latin typeface="Calibri"/>
                </a:rPr>
                <a:t>apps</a:t>
              </a:r>
            </a:p>
          </p:txBody>
        </p:sp>
      </p:grpSp>
      <p:grpSp>
        <p:nvGrpSpPr>
          <p:cNvPr id="76" name="Group 75"/>
          <p:cNvGrpSpPr/>
          <p:nvPr/>
        </p:nvGrpSpPr>
        <p:grpSpPr>
          <a:xfrm>
            <a:off x="-4884663" y="30109113"/>
            <a:ext cx="1539726" cy="1102680"/>
            <a:chOff x="7162800" y="5069520"/>
            <a:chExt cx="1539726" cy="1102680"/>
          </a:xfrm>
        </p:grpSpPr>
        <p:sp>
          <p:nvSpPr>
            <p:cNvPr id="77" name="Rounded Rectangle 76"/>
            <p:cNvSpPr/>
            <p:nvPr/>
          </p:nvSpPr>
          <p:spPr>
            <a:xfrm>
              <a:off x="7483326" y="5069520"/>
              <a:ext cx="1219200" cy="533400"/>
            </a:xfrm>
            <a:prstGeom prst="round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analyze</a:t>
              </a:r>
              <a:endParaRPr lang="en-US" sz="1800" dirty="0">
                <a:solidFill>
                  <a:prstClr val="white"/>
                </a:solidFill>
                <a:latin typeface="Calibri"/>
              </a:endParaRPr>
            </a:p>
          </p:txBody>
        </p:sp>
        <p:sp>
          <p:nvSpPr>
            <p:cNvPr id="78" name="Rounded Rectangle 77"/>
            <p:cNvSpPr/>
            <p:nvPr/>
          </p:nvSpPr>
          <p:spPr>
            <a:xfrm>
              <a:off x="7391400" y="5181600"/>
              <a:ext cx="1219200" cy="533400"/>
            </a:xfrm>
            <a:prstGeom prst="roundRect">
              <a:avLst/>
            </a:prstGeom>
            <a:solidFill>
              <a:srgbClr val="4BACC6"/>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colorize</a:t>
              </a:r>
            </a:p>
          </p:txBody>
        </p:sp>
        <p:sp>
          <p:nvSpPr>
            <p:cNvPr id="79" name="Rounded Rectangle 78"/>
            <p:cNvSpPr/>
            <p:nvPr/>
          </p:nvSpPr>
          <p:spPr>
            <a:xfrm>
              <a:off x="7315200" y="5334000"/>
              <a:ext cx="1219200" cy="533400"/>
            </a:xfrm>
            <a:prstGeom prst="roundRect">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assemble</a:t>
              </a:r>
              <a:endParaRPr lang="en-US" sz="1800" dirty="0">
                <a:solidFill>
                  <a:prstClr val="white"/>
                </a:solidFill>
                <a:latin typeface="Calibri"/>
              </a:endParaRPr>
            </a:p>
          </p:txBody>
        </p:sp>
        <p:sp>
          <p:nvSpPr>
            <p:cNvPr id="80" name="Rounded Rectangle 79"/>
            <p:cNvSpPr/>
            <p:nvPr/>
          </p:nvSpPr>
          <p:spPr>
            <a:xfrm>
              <a:off x="7239000" y="5486400"/>
              <a:ext cx="1219200" cy="533400"/>
            </a:xfrm>
            <a:prstGeom prst="roundRect">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mark</a:t>
              </a:r>
              <a:endParaRPr lang="en-US" sz="1800" dirty="0">
                <a:solidFill>
                  <a:prstClr val="white"/>
                </a:solidFill>
                <a:latin typeface="Calibri"/>
              </a:endParaRPr>
            </a:p>
          </p:txBody>
        </p:sp>
        <p:sp>
          <p:nvSpPr>
            <p:cNvPr id="81" name="Rounded Rectangle 80"/>
            <p:cNvSpPr/>
            <p:nvPr/>
          </p:nvSpPr>
          <p:spPr>
            <a:xfrm>
              <a:off x="7162800" y="5638800"/>
              <a:ext cx="1219200" cy="533400"/>
            </a:xfrm>
            <a:prstGeom prst="roundRect">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3600" dirty="0" smtClean="0">
                  <a:solidFill>
                    <a:prstClr val="white"/>
                  </a:solidFill>
                  <a:latin typeface="Calibri"/>
                </a:rPr>
                <a:t>apps</a:t>
              </a:r>
            </a:p>
          </p:txBody>
        </p:sp>
      </p:grpSp>
      <p:grpSp>
        <p:nvGrpSpPr>
          <p:cNvPr id="82" name="Group 81"/>
          <p:cNvGrpSpPr/>
          <p:nvPr/>
        </p:nvGrpSpPr>
        <p:grpSpPr>
          <a:xfrm>
            <a:off x="-4732263" y="30261513"/>
            <a:ext cx="1539726" cy="1102680"/>
            <a:chOff x="7162800" y="5069520"/>
            <a:chExt cx="1539726" cy="1102680"/>
          </a:xfrm>
        </p:grpSpPr>
        <p:sp>
          <p:nvSpPr>
            <p:cNvPr id="83" name="Rounded Rectangle 82"/>
            <p:cNvSpPr/>
            <p:nvPr/>
          </p:nvSpPr>
          <p:spPr>
            <a:xfrm>
              <a:off x="7483326" y="5069520"/>
              <a:ext cx="1219200" cy="533400"/>
            </a:xfrm>
            <a:prstGeom prst="round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analyze</a:t>
              </a:r>
              <a:endParaRPr lang="en-US" sz="1800" dirty="0">
                <a:solidFill>
                  <a:prstClr val="white"/>
                </a:solidFill>
                <a:latin typeface="Calibri"/>
              </a:endParaRPr>
            </a:p>
          </p:txBody>
        </p:sp>
        <p:sp>
          <p:nvSpPr>
            <p:cNvPr id="84" name="Rounded Rectangle 83"/>
            <p:cNvSpPr/>
            <p:nvPr/>
          </p:nvSpPr>
          <p:spPr>
            <a:xfrm>
              <a:off x="7391400" y="5181600"/>
              <a:ext cx="1219200" cy="533400"/>
            </a:xfrm>
            <a:prstGeom prst="roundRect">
              <a:avLst/>
            </a:prstGeom>
            <a:solidFill>
              <a:srgbClr val="4BACC6"/>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colorize</a:t>
              </a:r>
            </a:p>
          </p:txBody>
        </p:sp>
        <p:sp>
          <p:nvSpPr>
            <p:cNvPr id="85" name="Rounded Rectangle 84"/>
            <p:cNvSpPr/>
            <p:nvPr/>
          </p:nvSpPr>
          <p:spPr>
            <a:xfrm>
              <a:off x="7315200" y="5334000"/>
              <a:ext cx="1219200" cy="533400"/>
            </a:xfrm>
            <a:prstGeom prst="roundRect">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assemble</a:t>
              </a:r>
              <a:endParaRPr lang="en-US" sz="1800" dirty="0">
                <a:solidFill>
                  <a:prstClr val="white"/>
                </a:solidFill>
                <a:latin typeface="Calibri"/>
              </a:endParaRPr>
            </a:p>
          </p:txBody>
        </p:sp>
        <p:sp>
          <p:nvSpPr>
            <p:cNvPr id="86" name="Rounded Rectangle 85"/>
            <p:cNvSpPr/>
            <p:nvPr/>
          </p:nvSpPr>
          <p:spPr>
            <a:xfrm>
              <a:off x="7239000" y="5486400"/>
              <a:ext cx="1219200" cy="533400"/>
            </a:xfrm>
            <a:prstGeom prst="roundRect">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mark</a:t>
              </a:r>
              <a:endParaRPr lang="en-US" sz="1800" dirty="0">
                <a:solidFill>
                  <a:prstClr val="white"/>
                </a:solidFill>
                <a:latin typeface="Calibri"/>
              </a:endParaRPr>
            </a:p>
          </p:txBody>
        </p:sp>
        <p:sp>
          <p:nvSpPr>
            <p:cNvPr id="87" name="Rounded Rectangle 86"/>
            <p:cNvSpPr/>
            <p:nvPr/>
          </p:nvSpPr>
          <p:spPr>
            <a:xfrm>
              <a:off x="7162800" y="5638800"/>
              <a:ext cx="1219200" cy="533400"/>
            </a:xfrm>
            <a:prstGeom prst="roundRect">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3600" dirty="0" smtClean="0">
                  <a:solidFill>
                    <a:prstClr val="white"/>
                  </a:solidFill>
                  <a:latin typeface="Calibri"/>
                </a:rPr>
                <a:t>apps</a:t>
              </a:r>
            </a:p>
          </p:txBody>
        </p:sp>
      </p:grpSp>
      <p:grpSp>
        <p:nvGrpSpPr>
          <p:cNvPr id="88" name="Group 87"/>
          <p:cNvGrpSpPr/>
          <p:nvPr/>
        </p:nvGrpSpPr>
        <p:grpSpPr>
          <a:xfrm>
            <a:off x="-4579863" y="30413913"/>
            <a:ext cx="1539726" cy="1102680"/>
            <a:chOff x="7162800" y="5069520"/>
            <a:chExt cx="1539726" cy="1102680"/>
          </a:xfrm>
        </p:grpSpPr>
        <p:sp>
          <p:nvSpPr>
            <p:cNvPr id="89" name="Rounded Rectangle 88"/>
            <p:cNvSpPr/>
            <p:nvPr/>
          </p:nvSpPr>
          <p:spPr>
            <a:xfrm>
              <a:off x="7483326" y="5069520"/>
              <a:ext cx="1219200" cy="533400"/>
            </a:xfrm>
            <a:prstGeom prst="round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analyze</a:t>
              </a:r>
              <a:endParaRPr lang="en-US" sz="1800" dirty="0">
                <a:solidFill>
                  <a:prstClr val="white"/>
                </a:solidFill>
                <a:latin typeface="Calibri"/>
              </a:endParaRPr>
            </a:p>
          </p:txBody>
        </p:sp>
        <p:sp>
          <p:nvSpPr>
            <p:cNvPr id="90" name="Rounded Rectangle 89"/>
            <p:cNvSpPr/>
            <p:nvPr/>
          </p:nvSpPr>
          <p:spPr>
            <a:xfrm>
              <a:off x="7391400" y="5181600"/>
              <a:ext cx="1219200" cy="533400"/>
            </a:xfrm>
            <a:prstGeom prst="roundRect">
              <a:avLst/>
            </a:prstGeom>
            <a:solidFill>
              <a:srgbClr val="4BACC6"/>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colorize</a:t>
              </a:r>
            </a:p>
          </p:txBody>
        </p:sp>
        <p:sp>
          <p:nvSpPr>
            <p:cNvPr id="91" name="Rounded Rectangle 90"/>
            <p:cNvSpPr/>
            <p:nvPr/>
          </p:nvSpPr>
          <p:spPr>
            <a:xfrm>
              <a:off x="7315200" y="5334000"/>
              <a:ext cx="1219200" cy="533400"/>
            </a:xfrm>
            <a:prstGeom prst="roundRect">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assemble</a:t>
              </a:r>
              <a:endParaRPr lang="en-US" sz="1800" dirty="0">
                <a:solidFill>
                  <a:prstClr val="white"/>
                </a:solidFill>
                <a:latin typeface="Calibri"/>
              </a:endParaRPr>
            </a:p>
          </p:txBody>
        </p:sp>
        <p:sp>
          <p:nvSpPr>
            <p:cNvPr id="92" name="Rounded Rectangle 91"/>
            <p:cNvSpPr/>
            <p:nvPr/>
          </p:nvSpPr>
          <p:spPr>
            <a:xfrm>
              <a:off x="7239000" y="5486400"/>
              <a:ext cx="1219200" cy="533400"/>
            </a:xfrm>
            <a:prstGeom prst="roundRect">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1800" dirty="0" smtClean="0">
                  <a:solidFill>
                    <a:prstClr val="white"/>
                  </a:solidFill>
                  <a:latin typeface="Calibri"/>
                </a:rPr>
                <a:t>mark</a:t>
              </a:r>
              <a:endParaRPr lang="en-US" sz="1800" dirty="0">
                <a:solidFill>
                  <a:prstClr val="white"/>
                </a:solidFill>
                <a:latin typeface="Calibri"/>
              </a:endParaRPr>
            </a:p>
          </p:txBody>
        </p:sp>
        <p:sp>
          <p:nvSpPr>
            <p:cNvPr id="93" name="Rounded Rectangle 92"/>
            <p:cNvSpPr/>
            <p:nvPr/>
          </p:nvSpPr>
          <p:spPr>
            <a:xfrm>
              <a:off x="7162800" y="5638800"/>
              <a:ext cx="1219200" cy="533400"/>
            </a:xfrm>
            <a:prstGeom prst="roundRect">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r>
                <a:rPr lang="en-US" sz="3600" dirty="0" smtClean="0">
                  <a:solidFill>
                    <a:prstClr val="white"/>
                  </a:solidFill>
                  <a:latin typeface="Calibri"/>
                </a:rPr>
                <a:t>apps</a:t>
              </a:r>
            </a:p>
          </p:txBody>
        </p:sp>
      </p:grpSp>
      <p:grpSp>
        <p:nvGrpSpPr>
          <p:cNvPr id="19" name="Group 18"/>
          <p:cNvGrpSpPr/>
          <p:nvPr/>
        </p:nvGrpSpPr>
        <p:grpSpPr>
          <a:xfrm>
            <a:off x="609600" y="2968989"/>
            <a:ext cx="5296726" cy="3048000"/>
            <a:chOff x="609600" y="2514600"/>
            <a:chExt cx="5296726" cy="3048000"/>
          </a:xfrm>
        </p:grpSpPr>
        <p:sp>
          <p:nvSpPr>
            <p:cNvPr id="61442" name="AutoShape 3"/>
            <p:cNvSpPr>
              <a:spLocks noChangeArrowheads="1"/>
            </p:cNvSpPr>
            <p:nvPr/>
          </p:nvSpPr>
          <p:spPr bwMode="auto">
            <a:xfrm>
              <a:off x="609600" y="2514600"/>
              <a:ext cx="5296726" cy="3048000"/>
            </a:xfrm>
            <a:prstGeom prst="roundRect">
              <a:avLst>
                <a:gd name="adj" fmla="val 16667"/>
              </a:avLst>
            </a:prstGeom>
            <a:solidFill>
              <a:srgbClr val="FFFFFF"/>
            </a:solidFill>
            <a:ln w="25400">
              <a:solidFill>
                <a:srgbClr val="7F7F7F"/>
              </a:solidFill>
              <a:miter lim="800000"/>
              <a:headEnd/>
              <a:tailEnd/>
            </a:ln>
          </p:spPr>
          <p:txBody>
            <a:bodyPr wrap="none" lIns="365760" tIns="46800" rIns="90000" bIns="46800">
              <a:prstTxWarp prst="textNoShape">
                <a:avLst/>
              </a:prstTxWarp>
            </a:bodyPr>
            <a:lstStyle/>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a:p>
              <a:pP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smtClean="0">
                <a:solidFill>
                  <a:srgbClr val="000000"/>
                </a:solidFill>
                <a:latin typeface="Verdana" charset="0"/>
                <a:ea typeface="Arial" charset="0"/>
                <a:cs typeface="Arial" charset="0"/>
              </a:endParaRPr>
            </a:p>
          </p:txBody>
        </p:sp>
        <p:sp>
          <p:nvSpPr>
            <p:cNvPr id="61445" name="AutoShape 3"/>
            <p:cNvSpPr>
              <a:spLocks noChangeArrowheads="1"/>
            </p:cNvSpPr>
            <p:nvPr/>
          </p:nvSpPr>
          <p:spPr bwMode="auto">
            <a:xfrm>
              <a:off x="2628900" y="2981218"/>
              <a:ext cx="2209799" cy="1057382"/>
            </a:xfrm>
            <a:prstGeom prst="roundRect">
              <a:avLst>
                <a:gd name="adj" fmla="val 16667"/>
              </a:avLst>
            </a:prstGeom>
            <a:solidFill>
              <a:srgbClr val="FFFFFF"/>
            </a:solidFill>
            <a:ln w="25400">
              <a:solidFill>
                <a:srgbClr val="558ED5"/>
              </a:solidFill>
              <a:miter lim="800000"/>
              <a:headEnd/>
              <a:tailEnd/>
            </a:ln>
          </p:spPr>
          <p:txBody>
            <a:bodyPr wrap="none" lIns="90000" tIns="46800" rIns="90000" bIns="46800" anchor="b" anchorCtr="1">
              <a:prstTxWarp prst="textNoShape">
                <a:avLst/>
              </a:prstTxWarp>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000" dirty="0">
                <a:solidFill>
                  <a:srgbClr val="000000"/>
                </a:solidFill>
                <a:latin typeface="Verdana" charset="0"/>
                <a:ea typeface="Arial" charset="0"/>
                <a:cs typeface="Arial" charset="0"/>
              </a:endParaRPr>
            </a:p>
          </p:txBody>
        </p:sp>
        <p:sp>
          <p:nvSpPr>
            <p:cNvPr id="61476" name="AutoShape 19"/>
            <p:cNvSpPr>
              <a:spLocks noChangeArrowheads="1"/>
            </p:cNvSpPr>
            <p:nvPr/>
          </p:nvSpPr>
          <p:spPr bwMode="auto">
            <a:xfrm>
              <a:off x="1009045" y="2971800"/>
              <a:ext cx="1124556" cy="1086491"/>
            </a:xfrm>
            <a:prstGeom prst="flowChartDocument">
              <a:avLst/>
            </a:prstGeom>
            <a:solidFill>
              <a:srgbClr val="FFFFFF"/>
            </a:solidFill>
            <a:ln w="25400">
              <a:solidFill>
                <a:srgbClr val="558ED5"/>
              </a:solidFill>
              <a:miter lim="800000"/>
              <a:headEnd/>
              <a:tailEnd/>
            </a:ln>
          </p:spPr>
          <p:txBody>
            <a:bodyPr wrap="none" lIns="90000" tIns="46800" rIns="90000" bIns="46800" anchor="ctr" anchorCtr="1">
              <a:prstTxWarp prst="textNoShape">
                <a:avLst/>
              </a:prstTxWarp>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600" dirty="0">
                <a:solidFill>
                  <a:srgbClr val="000000"/>
                </a:solidFill>
                <a:latin typeface="Verdana" charset="0"/>
                <a:ea typeface="Arial" charset="0"/>
                <a:cs typeface="Arial" charset="0"/>
              </a:endParaRPr>
            </a:p>
          </p:txBody>
        </p:sp>
        <p:sp>
          <p:nvSpPr>
            <p:cNvPr id="61457" name="Line 40"/>
            <p:cNvSpPr>
              <a:spLocks noChangeShapeType="1"/>
            </p:cNvSpPr>
            <p:nvPr/>
          </p:nvSpPr>
          <p:spPr bwMode="auto">
            <a:xfrm flipV="1">
              <a:off x="2133600" y="3429000"/>
              <a:ext cx="483408" cy="0"/>
            </a:xfrm>
            <a:prstGeom prst="line">
              <a:avLst/>
            </a:prstGeom>
            <a:noFill/>
            <a:ln w="50800" cap="flat" cmpd="sng" algn="ctr">
              <a:solidFill>
                <a:schemeClr val="tx2">
                  <a:lumMod val="40000"/>
                  <a:lumOff val="60000"/>
                </a:schemeClr>
              </a:solidFill>
              <a:prstDash val="solid"/>
              <a:miter lim="800000"/>
              <a:headEnd type="none" w="med" len="med"/>
              <a:tailEnd type="triangle" w="med" len="med"/>
            </a:ln>
          </p:spPr>
          <p:txBody>
            <a:bodyPr>
              <a:prstTxWarp prst="textNoShape">
                <a:avLst/>
              </a:prstTxWarp>
            </a:bodyPr>
            <a:lstStyle/>
            <a:p>
              <a:pPr fontAlgn="auto">
                <a:spcBef>
                  <a:spcPts val="0"/>
                </a:spcBef>
                <a:spcAft>
                  <a:spcPts val="0"/>
                </a:spcAft>
              </a:pPr>
              <a:endParaRPr lang="en-US" sz="1800">
                <a:solidFill>
                  <a:prstClr val="black"/>
                </a:solidFill>
                <a:latin typeface="Calibri"/>
                <a:ea typeface="+mn-ea"/>
                <a:cs typeface="+mn-cs"/>
              </a:endParaRPr>
            </a:p>
          </p:txBody>
        </p:sp>
        <p:sp>
          <p:nvSpPr>
            <p:cNvPr id="23" name="AutoShape 25"/>
            <p:cNvSpPr>
              <a:spLocks noChangeArrowheads="1"/>
            </p:cNvSpPr>
            <p:nvPr/>
          </p:nvSpPr>
          <p:spPr bwMode="auto">
            <a:xfrm>
              <a:off x="2959100" y="4343400"/>
              <a:ext cx="1554845" cy="653265"/>
            </a:xfrm>
            <a:prstGeom prst="can">
              <a:avLst>
                <a:gd name="adj" fmla="val 25000"/>
              </a:avLst>
            </a:prstGeom>
            <a:solidFill>
              <a:srgbClr val="FFFFFF"/>
            </a:solidFill>
            <a:ln w="25400">
              <a:solidFill>
                <a:schemeClr val="tx2">
                  <a:lumMod val="60000"/>
                  <a:lumOff val="40000"/>
                </a:schemeClr>
              </a:solidFill>
              <a:miter lim="800000"/>
              <a:headEnd/>
              <a:tailEnd/>
            </a:ln>
          </p:spPr>
          <p:txBody>
            <a:bodyPr wrap="none" lIns="90000" tIns="46800" rIns="90000" bIns="46800" anchor="ctr" anchorCtr="1">
              <a:prstTxWarp prst="textNoShape">
                <a:avLst/>
              </a:prstTxWarp>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500" dirty="0" smtClean="0">
                  <a:solidFill>
                    <a:srgbClr val="1F497D"/>
                  </a:solidFill>
                  <a:latin typeface="Verdana" charset="0"/>
                  <a:ea typeface="Arial" charset="0"/>
                  <a:cs typeface="Arial" charset="0"/>
                </a:rPr>
                <a:t>Local data</a:t>
              </a:r>
              <a:endParaRPr lang="en-GB" sz="1500" dirty="0">
                <a:solidFill>
                  <a:srgbClr val="1F497D"/>
                </a:solidFill>
                <a:latin typeface="Verdana" charset="0"/>
                <a:ea typeface="Arial" charset="0"/>
                <a:cs typeface="Arial" charset="0"/>
              </a:endParaRPr>
            </a:p>
          </p:txBody>
        </p:sp>
        <p:sp>
          <p:nvSpPr>
            <p:cNvPr id="31" name="Left-Right Arrow 30"/>
            <p:cNvSpPr/>
            <p:nvPr/>
          </p:nvSpPr>
          <p:spPr>
            <a:xfrm rot="16200000">
              <a:off x="3478197" y="4027502"/>
              <a:ext cx="511205" cy="228600"/>
            </a:xfrm>
            <a:prstGeom prst="leftRightArrow">
              <a:avLst/>
            </a:prstGeom>
            <a:solidFill>
              <a:schemeClr val="bg1"/>
            </a:solidFill>
            <a:ln w="19050" cap="flat" cmpd="sng" algn="ctr">
              <a:solidFill>
                <a:schemeClr val="accent1">
                  <a:shade val="95000"/>
                  <a:satMod val="105000"/>
                </a:schemeClr>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anchor="ctr">
              <a:prstTxWarp prst="textNoShape">
                <a:avLst/>
              </a:prstTxWarp>
            </a:bodyPr>
            <a:lstStyle/>
            <a:p>
              <a:pPr algn="ctr" fontAlgn="auto">
                <a:spcBef>
                  <a:spcPts val="0"/>
                </a:spcBef>
                <a:spcAft>
                  <a:spcPts val="0"/>
                </a:spcAft>
                <a:defRPr/>
              </a:pPr>
              <a:endParaRPr lang="en-US" sz="1400" dirty="0">
                <a:solidFill>
                  <a:prstClr val="black"/>
                </a:solidFill>
                <a:latin typeface="Calibri"/>
              </a:endParaRPr>
            </a:p>
          </p:txBody>
        </p:sp>
        <p:pic>
          <p:nvPicPr>
            <p:cNvPr id="48" name="Picture 47" descr="swift logo - blue.pdf"/>
            <p:cNvPicPr>
              <a:picLocks noChangeAspect="1"/>
            </p:cNvPicPr>
            <p:nvPr/>
          </p:nvPicPr>
          <p:blipFill rotWithShape="1">
            <a:blip r:embed="rId4" cstate="screen">
              <a:extLst>
                <a:ext uri="{28A0092B-C50C-407E-A947-70E740481C1C}">
                  <a14:useLocalDpi xmlns:a14="http://schemas.microsoft.com/office/drawing/2010/main"/>
                </a:ext>
              </a:extLst>
            </a:blip>
            <a:srcRect l="10219" t="28548" r="10584" b="27981"/>
            <a:stretch/>
          </p:blipFill>
          <p:spPr>
            <a:xfrm>
              <a:off x="2982320" y="3200400"/>
              <a:ext cx="1665880" cy="685800"/>
            </a:xfrm>
            <a:prstGeom prst="rect">
              <a:avLst/>
            </a:prstGeom>
          </p:spPr>
        </p:pic>
        <p:sp>
          <p:nvSpPr>
            <p:cNvPr id="55" name="Line 40"/>
            <p:cNvSpPr>
              <a:spLocks noChangeShapeType="1"/>
            </p:cNvSpPr>
            <p:nvPr/>
          </p:nvSpPr>
          <p:spPr bwMode="auto">
            <a:xfrm flipV="1">
              <a:off x="2209800" y="4114800"/>
              <a:ext cx="457200" cy="304800"/>
            </a:xfrm>
            <a:prstGeom prst="line">
              <a:avLst/>
            </a:prstGeom>
            <a:noFill/>
            <a:ln w="50800" cap="flat" cmpd="sng" algn="ctr">
              <a:solidFill>
                <a:schemeClr val="tx2">
                  <a:lumMod val="40000"/>
                  <a:lumOff val="60000"/>
                </a:schemeClr>
              </a:solidFill>
              <a:prstDash val="solid"/>
              <a:miter lim="800000"/>
              <a:headEnd type="none" w="med" len="med"/>
              <a:tailEnd type="triangle" w="med" len="med"/>
            </a:ln>
          </p:spPr>
          <p:txBody>
            <a:bodyPr>
              <a:prstTxWarp prst="textNoShape">
                <a:avLst/>
              </a:prstTxWarp>
            </a:bodyPr>
            <a:lstStyle/>
            <a:p>
              <a:pPr fontAlgn="auto">
                <a:spcBef>
                  <a:spcPts val="0"/>
                </a:spcBef>
                <a:spcAft>
                  <a:spcPts val="0"/>
                </a:spcAft>
              </a:pPr>
              <a:endParaRPr lang="en-US" sz="1800">
                <a:solidFill>
                  <a:prstClr val="black"/>
                </a:solidFill>
                <a:latin typeface="Calibri"/>
                <a:ea typeface="+mn-ea"/>
                <a:cs typeface="+mn-cs"/>
              </a:endParaRPr>
            </a:p>
          </p:txBody>
        </p:sp>
        <p:grpSp>
          <p:nvGrpSpPr>
            <p:cNvPr id="94" name="Group 93"/>
            <p:cNvGrpSpPr/>
            <p:nvPr/>
          </p:nvGrpSpPr>
          <p:grpSpPr>
            <a:xfrm>
              <a:off x="1066800" y="4254500"/>
              <a:ext cx="1006326" cy="797880"/>
              <a:chOff x="7162800" y="5069520"/>
              <a:chExt cx="1539726" cy="1102680"/>
            </a:xfrm>
          </p:grpSpPr>
          <p:sp>
            <p:nvSpPr>
              <p:cNvPr id="95" name="Rounded Rectangle 94"/>
              <p:cNvSpPr/>
              <p:nvPr/>
            </p:nvSpPr>
            <p:spPr>
              <a:xfrm>
                <a:off x="7483326" y="5069520"/>
                <a:ext cx="1219200" cy="533400"/>
              </a:xfrm>
              <a:prstGeom prst="round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fontAlgn="auto">
                  <a:spcBef>
                    <a:spcPts val="0"/>
                  </a:spcBef>
                  <a:spcAft>
                    <a:spcPts val="0"/>
                  </a:spcAft>
                </a:pPr>
                <a:endParaRPr lang="en-US" sz="1800" dirty="0">
                  <a:solidFill>
                    <a:prstClr val="white"/>
                  </a:solidFill>
                  <a:latin typeface="Calibri"/>
                </a:endParaRPr>
              </a:p>
            </p:txBody>
          </p:sp>
          <p:sp>
            <p:nvSpPr>
              <p:cNvPr id="96" name="Rounded Rectangle 95"/>
              <p:cNvSpPr/>
              <p:nvPr/>
            </p:nvSpPr>
            <p:spPr>
              <a:xfrm>
                <a:off x="7391400" y="5181600"/>
                <a:ext cx="1219200" cy="533400"/>
              </a:xfrm>
              <a:prstGeom prst="roundRect">
                <a:avLst/>
              </a:prstGeom>
              <a:solidFill>
                <a:srgbClr val="4BACC6"/>
              </a:solidFill>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fontAlgn="auto">
                  <a:spcBef>
                    <a:spcPts val="0"/>
                  </a:spcBef>
                  <a:spcAft>
                    <a:spcPts val="0"/>
                  </a:spcAft>
                </a:pPr>
                <a:endParaRPr lang="en-US" sz="1800" dirty="0" smtClean="0">
                  <a:solidFill>
                    <a:prstClr val="white"/>
                  </a:solidFill>
                  <a:latin typeface="Calibri"/>
                </a:endParaRPr>
              </a:p>
            </p:txBody>
          </p:sp>
          <p:sp>
            <p:nvSpPr>
              <p:cNvPr id="97" name="Rounded Rectangle 96"/>
              <p:cNvSpPr/>
              <p:nvPr/>
            </p:nvSpPr>
            <p:spPr>
              <a:xfrm>
                <a:off x="7315200" y="5334000"/>
                <a:ext cx="1219200" cy="533400"/>
              </a:xfrm>
              <a:prstGeom prst="roundRect">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fontAlgn="auto">
                  <a:spcBef>
                    <a:spcPts val="0"/>
                  </a:spcBef>
                  <a:spcAft>
                    <a:spcPts val="0"/>
                  </a:spcAft>
                </a:pPr>
                <a:endParaRPr lang="en-US" sz="1800" dirty="0">
                  <a:solidFill>
                    <a:prstClr val="white"/>
                  </a:solidFill>
                  <a:latin typeface="Calibri"/>
                </a:endParaRPr>
              </a:p>
            </p:txBody>
          </p:sp>
          <p:sp>
            <p:nvSpPr>
              <p:cNvPr id="98" name="Rounded Rectangle 97"/>
              <p:cNvSpPr/>
              <p:nvPr/>
            </p:nvSpPr>
            <p:spPr>
              <a:xfrm>
                <a:off x="7239000" y="5486400"/>
                <a:ext cx="1219200" cy="533400"/>
              </a:xfrm>
              <a:prstGeom prst="roundRect">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fontAlgn="auto">
                  <a:spcBef>
                    <a:spcPts val="0"/>
                  </a:spcBef>
                  <a:spcAft>
                    <a:spcPts val="0"/>
                  </a:spcAft>
                </a:pPr>
                <a:r>
                  <a:rPr lang="en-US" sz="1800" dirty="0" smtClean="0">
                    <a:solidFill>
                      <a:prstClr val="white"/>
                    </a:solidFill>
                    <a:latin typeface="Calibri"/>
                  </a:rPr>
                  <a:t>mark</a:t>
                </a:r>
                <a:endParaRPr lang="en-US" sz="1800" dirty="0">
                  <a:solidFill>
                    <a:prstClr val="white"/>
                  </a:solidFill>
                  <a:latin typeface="Calibri"/>
                </a:endParaRPr>
              </a:p>
            </p:txBody>
          </p:sp>
          <p:sp>
            <p:nvSpPr>
              <p:cNvPr id="99" name="Rounded Rectangle 98"/>
              <p:cNvSpPr/>
              <p:nvPr/>
            </p:nvSpPr>
            <p:spPr>
              <a:xfrm>
                <a:off x="7162800" y="5638800"/>
                <a:ext cx="1219200" cy="533400"/>
              </a:xfrm>
              <a:prstGeom prst="roundRect">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fontAlgn="auto">
                  <a:spcBef>
                    <a:spcPts val="0"/>
                  </a:spcBef>
                  <a:spcAft>
                    <a:spcPts val="0"/>
                  </a:spcAft>
                </a:pPr>
                <a:r>
                  <a:rPr lang="en-US" sz="1600" dirty="0">
                    <a:solidFill>
                      <a:srgbClr val="1F497D"/>
                    </a:solidFill>
                    <a:latin typeface="Calibri"/>
                  </a:rPr>
                  <a:t>A</a:t>
                </a:r>
                <a:r>
                  <a:rPr lang="en-US" sz="1600" dirty="0" smtClean="0">
                    <a:solidFill>
                      <a:srgbClr val="1F497D"/>
                    </a:solidFill>
                    <a:latin typeface="Calibri"/>
                  </a:rPr>
                  <a:t>pps</a:t>
                </a:r>
              </a:p>
            </p:txBody>
          </p:sp>
        </p:grpSp>
        <p:sp>
          <p:nvSpPr>
            <p:cNvPr id="43" name="AutoShape 25"/>
            <p:cNvSpPr>
              <a:spLocks noChangeArrowheads="1"/>
            </p:cNvSpPr>
            <p:nvPr/>
          </p:nvSpPr>
          <p:spPr bwMode="auto">
            <a:xfrm>
              <a:off x="914400" y="4114800"/>
              <a:ext cx="1295400" cy="1066800"/>
            </a:xfrm>
            <a:prstGeom prst="can">
              <a:avLst>
                <a:gd name="adj" fmla="val 25000"/>
              </a:avLst>
            </a:prstGeom>
            <a:noFill/>
            <a:ln w="25400">
              <a:solidFill>
                <a:srgbClr val="558ED5"/>
              </a:solidFill>
              <a:miter lim="800000"/>
              <a:headEnd/>
              <a:tailEnd/>
            </a:ln>
          </p:spPr>
          <p:txBody>
            <a:bodyPr wrap="none" lIns="90000" tIns="46800" rIns="90000" bIns="46800" anchor="ctr" anchorCtr="1">
              <a:prstTxWarp prst="textNoShape">
                <a:avLst/>
              </a:prstTxWarp>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500" dirty="0">
                <a:solidFill>
                  <a:srgbClr val="000000"/>
                </a:solidFill>
                <a:latin typeface="Verdana" charset="0"/>
                <a:ea typeface="Arial" charset="0"/>
                <a:cs typeface="Arial" charset="0"/>
              </a:endParaRPr>
            </a:p>
          </p:txBody>
        </p:sp>
        <p:pic>
          <p:nvPicPr>
            <p:cNvPr id="100" name="Picture 99" descr="script.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1041400" y="3048001"/>
              <a:ext cx="1066800" cy="838200"/>
            </a:xfrm>
            <a:prstGeom prst="rect">
              <a:avLst/>
            </a:prstGeom>
          </p:spPr>
        </p:pic>
        <p:sp>
          <p:nvSpPr>
            <p:cNvPr id="12" name="Rectangle 11"/>
            <p:cNvSpPr/>
            <p:nvPr/>
          </p:nvSpPr>
          <p:spPr>
            <a:xfrm>
              <a:off x="1699809" y="5224046"/>
              <a:ext cx="3561053" cy="338554"/>
            </a:xfrm>
            <a:prstGeom prst="rect">
              <a:avLst/>
            </a:prstGeom>
          </p:spPr>
          <p:txBody>
            <a:bodyPr wrap="none">
              <a:spAutoFit/>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i="1" dirty="0" smtClean="0">
                  <a:solidFill>
                    <a:srgbClr val="1F497D"/>
                  </a:solidFill>
                  <a:latin typeface="Verdana" charset="0"/>
                  <a:ea typeface="Arial" charset="0"/>
                  <a:cs typeface="Arial" charset="0"/>
                </a:rPr>
                <a:t>Swift</a:t>
              </a:r>
              <a:r>
                <a:rPr lang="en-US" sz="1600" dirty="0" smtClean="0">
                  <a:solidFill>
                    <a:srgbClr val="1F497D"/>
                  </a:solidFill>
                  <a:latin typeface="Verdana" charset="0"/>
                  <a:ea typeface="Arial" charset="0"/>
                  <a:cs typeface="Arial" charset="0"/>
                </a:rPr>
                <a:t> h</a:t>
              </a:r>
              <a:r>
                <a:rPr lang="en-GB" sz="1600" dirty="0" err="1" smtClean="0">
                  <a:solidFill>
                    <a:srgbClr val="1F497D"/>
                  </a:solidFill>
                  <a:latin typeface="Verdana" charset="0"/>
                  <a:ea typeface="Arial" charset="0"/>
                  <a:cs typeface="Arial" charset="0"/>
                </a:rPr>
                <a:t>ost</a:t>
              </a:r>
              <a:r>
                <a:rPr lang="en-GB" sz="1600" dirty="0">
                  <a:solidFill>
                    <a:srgbClr val="1F497D"/>
                  </a:solidFill>
                  <a:latin typeface="Verdana" charset="0"/>
                  <a:ea typeface="Arial" charset="0"/>
                  <a:cs typeface="Arial" charset="0"/>
                </a:rPr>
                <a:t>: login node, laptop, …</a:t>
              </a:r>
            </a:p>
          </p:txBody>
        </p:sp>
        <p:sp>
          <p:nvSpPr>
            <p:cNvPr id="101" name="Rectangle 100"/>
            <p:cNvSpPr/>
            <p:nvPr/>
          </p:nvSpPr>
          <p:spPr>
            <a:xfrm>
              <a:off x="1169521" y="3543300"/>
              <a:ext cx="847126" cy="323165"/>
            </a:xfrm>
            <a:prstGeom prst="rect">
              <a:avLst/>
            </a:prstGeom>
          </p:spPr>
          <p:txBody>
            <a:bodyPr wrap="none">
              <a:spAutoFit/>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500" dirty="0" smtClean="0">
                  <a:solidFill>
                    <a:srgbClr val="1F497D"/>
                  </a:solidFill>
                  <a:latin typeface="Verdana" charset="0"/>
                  <a:ea typeface="Arial" charset="0"/>
                  <a:cs typeface="Arial" charset="0"/>
                </a:rPr>
                <a:t>Scripts</a:t>
              </a:r>
              <a:endParaRPr lang="en-GB" sz="1500" dirty="0">
                <a:solidFill>
                  <a:srgbClr val="1F497D"/>
                </a:solidFill>
                <a:latin typeface="Verdana" charset="0"/>
                <a:ea typeface="Arial" charset="0"/>
                <a:cs typeface="Arial" charset="0"/>
              </a:endParaRPr>
            </a:p>
          </p:txBody>
        </p:sp>
      </p:grpSp>
      <p:grpSp>
        <p:nvGrpSpPr>
          <p:cNvPr id="10" name="Group 9"/>
          <p:cNvGrpSpPr/>
          <p:nvPr/>
        </p:nvGrpSpPr>
        <p:grpSpPr>
          <a:xfrm>
            <a:off x="2362200" y="1368789"/>
            <a:ext cx="2090655" cy="1291119"/>
            <a:chOff x="2864755" y="1023135"/>
            <a:chExt cx="2090655" cy="1291119"/>
          </a:xfrm>
        </p:grpSpPr>
        <p:sp>
          <p:nvSpPr>
            <p:cNvPr id="61488" name="AutoShape 25"/>
            <p:cNvSpPr>
              <a:spLocks noChangeArrowheads="1"/>
            </p:cNvSpPr>
            <p:nvPr/>
          </p:nvSpPr>
          <p:spPr bwMode="auto">
            <a:xfrm>
              <a:off x="2864755" y="1023135"/>
              <a:ext cx="1785855" cy="986319"/>
            </a:xfrm>
            <a:prstGeom prst="can">
              <a:avLst>
                <a:gd name="adj" fmla="val 25000"/>
              </a:avLst>
            </a:prstGeom>
            <a:solidFill>
              <a:srgbClr val="FFFFFF"/>
            </a:solidFill>
            <a:ln w="25400">
              <a:solidFill>
                <a:srgbClr val="558ED5"/>
              </a:solidFill>
              <a:miter lim="800000"/>
              <a:headEnd/>
              <a:tailEnd/>
            </a:ln>
          </p:spPr>
          <p:txBody>
            <a:bodyPr wrap="none" lIns="90000" tIns="46800" rIns="90000" bIns="46800" anchor="ctr" anchorCtr="1">
              <a:prstTxWarp prst="textNoShape">
                <a:avLst/>
              </a:prstTxWarp>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smtClean="0">
                  <a:solidFill>
                    <a:srgbClr val="000000"/>
                  </a:solidFill>
                  <a:latin typeface="Verdana" charset="0"/>
                  <a:ea typeface="Arial" charset="0"/>
                  <a:cs typeface="Arial" charset="0"/>
                </a:rPr>
                <a:t>Data servers</a:t>
              </a:r>
              <a:endParaRPr lang="en-GB" sz="1600" dirty="0">
                <a:solidFill>
                  <a:srgbClr val="000000"/>
                </a:solidFill>
                <a:latin typeface="Verdana" charset="0"/>
                <a:ea typeface="Arial" charset="0"/>
                <a:cs typeface="Arial" charset="0"/>
              </a:endParaRPr>
            </a:p>
          </p:txBody>
        </p:sp>
        <p:sp>
          <p:nvSpPr>
            <p:cNvPr id="59" name="AutoShape 25"/>
            <p:cNvSpPr>
              <a:spLocks noChangeArrowheads="1"/>
            </p:cNvSpPr>
            <p:nvPr/>
          </p:nvSpPr>
          <p:spPr bwMode="auto">
            <a:xfrm>
              <a:off x="3017155" y="1175535"/>
              <a:ext cx="1785855" cy="986319"/>
            </a:xfrm>
            <a:prstGeom prst="can">
              <a:avLst>
                <a:gd name="adj" fmla="val 25000"/>
              </a:avLst>
            </a:prstGeom>
            <a:solidFill>
              <a:srgbClr val="FFFFFF"/>
            </a:solidFill>
            <a:ln w="25400">
              <a:solidFill>
                <a:srgbClr val="558ED5"/>
              </a:solidFill>
              <a:miter lim="800000"/>
              <a:headEnd/>
              <a:tailEnd/>
            </a:ln>
          </p:spPr>
          <p:txBody>
            <a:bodyPr wrap="none" lIns="90000" tIns="46800" rIns="90000" bIns="46800" anchor="ctr" anchorCtr="1">
              <a:prstTxWarp prst="textNoShape">
                <a:avLst/>
              </a:prstTxWarp>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smtClean="0">
                  <a:solidFill>
                    <a:srgbClr val="000000"/>
                  </a:solidFill>
                  <a:latin typeface="Verdana" charset="0"/>
                  <a:ea typeface="Arial" charset="0"/>
                  <a:cs typeface="Arial" charset="0"/>
                </a:rPr>
                <a:t>Data servers</a:t>
              </a:r>
              <a:endParaRPr lang="en-GB" sz="1600" dirty="0">
                <a:solidFill>
                  <a:srgbClr val="000000"/>
                </a:solidFill>
                <a:latin typeface="Verdana" charset="0"/>
                <a:ea typeface="Arial" charset="0"/>
                <a:cs typeface="Arial" charset="0"/>
              </a:endParaRPr>
            </a:p>
          </p:txBody>
        </p:sp>
        <p:sp>
          <p:nvSpPr>
            <p:cNvPr id="60" name="AutoShape 25"/>
            <p:cNvSpPr>
              <a:spLocks noChangeArrowheads="1"/>
            </p:cNvSpPr>
            <p:nvPr/>
          </p:nvSpPr>
          <p:spPr bwMode="auto">
            <a:xfrm>
              <a:off x="3169555" y="1327935"/>
              <a:ext cx="1785855" cy="986319"/>
            </a:xfrm>
            <a:prstGeom prst="can">
              <a:avLst>
                <a:gd name="adj" fmla="val 25000"/>
              </a:avLst>
            </a:prstGeom>
            <a:solidFill>
              <a:srgbClr val="FFFFFF"/>
            </a:solidFill>
            <a:ln w="25400">
              <a:solidFill>
                <a:srgbClr val="558ED5"/>
              </a:solidFill>
              <a:miter lim="800000"/>
              <a:headEnd/>
              <a:tailEnd/>
            </a:ln>
          </p:spPr>
          <p:txBody>
            <a:bodyPr wrap="none" lIns="90000" tIns="46800" rIns="90000" bIns="46800" anchor="ctr" anchorCtr="1">
              <a:prstTxWarp prst="textNoShape">
                <a:avLst/>
              </a:prstTxWarp>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smtClean="0">
                  <a:solidFill>
                    <a:srgbClr val="1F497D"/>
                  </a:solidFill>
                  <a:latin typeface="Verdana" charset="0"/>
                  <a:ea typeface="Arial" charset="0"/>
                  <a:cs typeface="Arial" charset="0"/>
                </a:rPr>
                <a:t>Data servers</a:t>
              </a:r>
              <a:endParaRPr lang="en-GB" sz="1600" dirty="0">
                <a:solidFill>
                  <a:srgbClr val="1F497D"/>
                </a:solidFill>
                <a:latin typeface="Verdana" charset="0"/>
                <a:ea typeface="Arial" charset="0"/>
                <a:cs typeface="Arial" charset="0"/>
              </a:endParaRPr>
            </a:p>
          </p:txBody>
        </p:sp>
      </p:grpSp>
      <p:sp>
        <p:nvSpPr>
          <p:cNvPr id="57" name="Left-Right Arrow 56"/>
          <p:cNvSpPr/>
          <p:nvPr/>
        </p:nvSpPr>
        <p:spPr>
          <a:xfrm>
            <a:off x="4495800" y="1749789"/>
            <a:ext cx="1559237" cy="453775"/>
          </a:xfrm>
          <a:prstGeom prst="leftRightArrow">
            <a:avLst/>
          </a:prstGeom>
          <a:solidFill>
            <a:schemeClr val="bg1"/>
          </a:solidFill>
          <a:ln w="19050" cap="flat" cmpd="sng" algn="ctr">
            <a:solidFill>
              <a:schemeClr val="accent1">
                <a:shade val="95000"/>
                <a:satMod val="105000"/>
              </a:schemeClr>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anchor="ctr">
            <a:prstTxWarp prst="textNoShape">
              <a:avLst/>
            </a:prstTxWarp>
          </a:bodyPr>
          <a:lstStyle/>
          <a:p>
            <a:pPr algn="ctr" fontAlgn="auto">
              <a:spcBef>
                <a:spcPts val="0"/>
              </a:spcBef>
              <a:spcAft>
                <a:spcPts val="0"/>
              </a:spcAft>
              <a:defRPr/>
            </a:pPr>
            <a:endParaRPr lang="en-US" sz="1200" dirty="0">
              <a:solidFill>
                <a:prstClr val="black"/>
              </a:solidFill>
              <a:latin typeface="Calibri"/>
            </a:endParaRPr>
          </a:p>
        </p:txBody>
      </p:sp>
      <p:sp>
        <p:nvSpPr>
          <p:cNvPr id="61449" name="Line 39"/>
          <p:cNvSpPr>
            <a:spLocks noChangeShapeType="1"/>
          </p:cNvSpPr>
          <p:nvPr/>
        </p:nvSpPr>
        <p:spPr bwMode="auto">
          <a:xfrm flipV="1">
            <a:off x="4876800" y="3959588"/>
            <a:ext cx="1295400" cy="1"/>
          </a:xfrm>
          <a:prstGeom prst="line">
            <a:avLst/>
          </a:prstGeom>
          <a:noFill/>
          <a:ln w="50800" cap="flat" cmpd="sng" algn="ctr">
            <a:solidFill>
              <a:schemeClr val="tx2">
                <a:lumMod val="40000"/>
                <a:lumOff val="60000"/>
              </a:schemeClr>
            </a:solidFill>
            <a:prstDash val="solid"/>
            <a:miter lim="800000"/>
            <a:headEnd type="triangle" w="med" len="med"/>
            <a:tailEnd type="triangle" w="med" len="med"/>
          </a:ln>
        </p:spPr>
        <p:txBody>
          <a:bodyPr>
            <a:prstTxWarp prst="textNoShape">
              <a:avLst/>
            </a:prstTxWarp>
          </a:bodyPr>
          <a:lstStyle/>
          <a:p>
            <a:pPr fontAlgn="auto">
              <a:spcBef>
                <a:spcPts val="0"/>
              </a:spcBef>
              <a:spcAft>
                <a:spcPts val="0"/>
              </a:spcAft>
            </a:pPr>
            <a:endParaRPr lang="en-US" sz="1800">
              <a:solidFill>
                <a:prstClr val="black"/>
              </a:solidFill>
              <a:latin typeface="Calibri"/>
              <a:ea typeface="+mn-ea"/>
              <a:cs typeface="+mn-cs"/>
            </a:endParaRPr>
          </a:p>
        </p:txBody>
      </p:sp>
      <p:sp>
        <p:nvSpPr>
          <p:cNvPr id="61450" name="Line 40"/>
          <p:cNvSpPr>
            <a:spLocks noChangeShapeType="1"/>
          </p:cNvSpPr>
          <p:nvPr/>
        </p:nvSpPr>
        <p:spPr bwMode="auto">
          <a:xfrm flipV="1">
            <a:off x="4800600" y="2435589"/>
            <a:ext cx="1371600" cy="1066800"/>
          </a:xfrm>
          <a:prstGeom prst="line">
            <a:avLst/>
          </a:prstGeom>
          <a:noFill/>
          <a:ln w="50800" cap="flat" cmpd="sng" algn="ctr">
            <a:solidFill>
              <a:schemeClr val="tx2">
                <a:lumMod val="40000"/>
                <a:lumOff val="60000"/>
              </a:schemeClr>
            </a:solidFill>
            <a:prstDash val="solid"/>
            <a:miter lim="800000"/>
            <a:headEnd type="triangle" w="med" len="med"/>
            <a:tailEnd type="triangle" w="med" len="med"/>
          </a:ln>
        </p:spPr>
        <p:txBody>
          <a:bodyPr>
            <a:prstTxWarp prst="textNoShape">
              <a:avLst/>
            </a:prstTxWarp>
          </a:bodyPr>
          <a:lstStyle/>
          <a:p>
            <a:pPr fontAlgn="auto">
              <a:spcBef>
                <a:spcPts val="0"/>
              </a:spcBef>
              <a:spcAft>
                <a:spcPts val="0"/>
              </a:spcAft>
            </a:pPr>
            <a:endParaRPr lang="en-US" sz="1800">
              <a:solidFill>
                <a:prstClr val="black"/>
              </a:solidFill>
              <a:latin typeface="Calibri"/>
              <a:ea typeface="+mn-ea"/>
              <a:cs typeface="+mn-cs"/>
            </a:endParaRPr>
          </a:p>
        </p:txBody>
      </p:sp>
      <p:sp>
        <p:nvSpPr>
          <p:cNvPr id="44" name="Line 39"/>
          <p:cNvSpPr>
            <a:spLocks noChangeShapeType="1"/>
          </p:cNvSpPr>
          <p:nvPr/>
        </p:nvSpPr>
        <p:spPr bwMode="auto">
          <a:xfrm>
            <a:off x="4876800" y="4340590"/>
            <a:ext cx="1295400" cy="381000"/>
          </a:xfrm>
          <a:prstGeom prst="line">
            <a:avLst/>
          </a:prstGeom>
          <a:noFill/>
          <a:ln w="50800" cap="flat" cmpd="sng" algn="ctr">
            <a:solidFill>
              <a:schemeClr val="tx2">
                <a:lumMod val="40000"/>
                <a:lumOff val="60000"/>
              </a:schemeClr>
            </a:solidFill>
            <a:prstDash val="solid"/>
            <a:miter lim="800000"/>
            <a:headEnd type="triangle" w="med" len="med"/>
            <a:tailEnd type="triangle" w="med" len="med"/>
          </a:ln>
        </p:spPr>
        <p:txBody>
          <a:bodyPr>
            <a:prstTxWarp prst="textNoShape">
              <a:avLst/>
            </a:prstTxWarp>
          </a:bodyPr>
          <a:lstStyle/>
          <a:p>
            <a:pPr fontAlgn="auto">
              <a:spcBef>
                <a:spcPts val="0"/>
              </a:spcBef>
              <a:spcAft>
                <a:spcPts val="0"/>
              </a:spcAft>
            </a:pPr>
            <a:endParaRPr lang="en-US" sz="1800">
              <a:solidFill>
                <a:prstClr val="black"/>
              </a:solidFill>
              <a:latin typeface="Calibri"/>
              <a:ea typeface="+mn-ea"/>
              <a:cs typeface="+mn-cs"/>
            </a:endParaRPr>
          </a:p>
        </p:txBody>
      </p:sp>
      <p:sp>
        <p:nvSpPr>
          <p:cNvPr id="56" name="Line 40"/>
          <p:cNvSpPr>
            <a:spLocks noChangeShapeType="1"/>
          </p:cNvSpPr>
          <p:nvPr/>
        </p:nvSpPr>
        <p:spPr bwMode="auto">
          <a:xfrm flipH="1" flipV="1">
            <a:off x="3657600" y="2664189"/>
            <a:ext cx="0" cy="762000"/>
          </a:xfrm>
          <a:prstGeom prst="line">
            <a:avLst/>
          </a:prstGeom>
          <a:noFill/>
          <a:ln w="50800" cap="flat" cmpd="sng" algn="ctr">
            <a:solidFill>
              <a:schemeClr val="tx2">
                <a:lumMod val="40000"/>
                <a:lumOff val="60000"/>
              </a:schemeClr>
            </a:solidFill>
            <a:prstDash val="solid"/>
            <a:miter lim="800000"/>
            <a:headEnd type="triangle" w="med" len="med"/>
            <a:tailEnd type="triangle" w="med" len="med"/>
          </a:ln>
        </p:spPr>
        <p:txBody>
          <a:bodyPr>
            <a:prstTxWarp prst="textNoShape">
              <a:avLst/>
            </a:prstTxWarp>
          </a:bodyPr>
          <a:lstStyle/>
          <a:p>
            <a:pPr fontAlgn="auto">
              <a:spcBef>
                <a:spcPts val="0"/>
              </a:spcBef>
              <a:spcAft>
                <a:spcPts val="0"/>
              </a:spcAft>
            </a:pPr>
            <a:endParaRPr lang="en-US" sz="1800">
              <a:solidFill>
                <a:prstClr val="black"/>
              </a:solidFill>
              <a:latin typeface="Calibri"/>
              <a:ea typeface="+mn-ea"/>
              <a:cs typeface="+mn-cs"/>
            </a:endParaRPr>
          </a:p>
        </p:txBody>
      </p:sp>
      <p:sp>
        <p:nvSpPr>
          <p:cNvPr id="61464" name="AutoShape 3"/>
          <p:cNvSpPr>
            <a:spLocks noChangeArrowheads="1"/>
          </p:cNvSpPr>
          <p:nvPr/>
        </p:nvSpPr>
        <p:spPr bwMode="auto">
          <a:xfrm>
            <a:off x="6172200" y="1368789"/>
            <a:ext cx="2667000" cy="4648200"/>
          </a:xfrm>
          <a:prstGeom prst="roundRect">
            <a:avLst>
              <a:gd name="adj" fmla="val 16667"/>
            </a:avLst>
          </a:prstGeom>
          <a:solidFill>
            <a:srgbClr val="FFFFFF"/>
          </a:solidFill>
          <a:ln w="25400">
            <a:solidFill>
              <a:schemeClr val="bg1">
                <a:lumMod val="50000"/>
              </a:schemeClr>
            </a:solidFill>
            <a:miter lim="800000"/>
            <a:headEnd/>
            <a:tailEnd/>
          </a:ln>
        </p:spPr>
        <p:txBody>
          <a:bodyPr wrap="none" lIns="90000" tIns="46800" rIns="90000" bIns="46800" anchor="ctr">
            <a:prstTxWarp prst="textNoShape">
              <a:avLst/>
            </a:prstTxWarp>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2000">
              <a:solidFill>
                <a:srgbClr val="000000"/>
              </a:solidFill>
              <a:latin typeface="Verdana" charset="0"/>
              <a:ea typeface="Arial" charset="0"/>
              <a:cs typeface="Arial" charset="0"/>
            </a:endParaRPr>
          </a:p>
        </p:txBody>
      </p:sp>
      <p:grpSp>
        <p:nvGrpSpPr>
          <p:cNvPr id="15" name="Group 14"/>
          <p:cNvGrpSpPr/>
          <p:nvPr/>
        </p:nvGrpSpPr>
        <p:grpSpPr>
          <a:xfrm>
            <a:off x="6400800" y="3883389"/>
            <a:ext cx="2211435" cy="993577"/>
            <a:chOff x="6400800" y="3429000"/>
            <a:chExt cx="2211435" cy="993577"/>
          </a:xfrm>
        </p:grpSpPr>
        <p:pic>
          <p:nvPicPr>
            <p:cNvPr id="3" name="Picture 2"/>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400800" y="3429000"/>
              <a:ext cx="1066800" cy="711200"/>
            </a:xfrm>
            <a:prstGeom prst="rect">
              <a:avLst/>
            </a:prstGeom>
          </p:spPr>
        </p:pic>
        <p:sp>
          <p:nvSpPr>
            <p:cNvPr id="4" name="Rectangle 3"/>
            <p:cNvSpPr/>
            <p:nvPr/>
          </p:nvSpPr>
          <p:spPr>
            <a:xfrm>
              <a:off x="6802173" y="4114800"/>
              <a:ext cx="1394082" cy="307777"/>
            </a:xfrm>
            <a:prstGeom prst="rect">
              <a:avLst/>
            </a:prstGeom>
          </p:spPr>
          <p:txBody>
            <a:bodyPr wrap="none">
              <a:spAutoFit/>
            </a:bodyPr>
            <a:lstStyle/>
            <a:p>
              <a:pPr algn="ctr" fontAlgn="auto">
                <a:spcBef>
                  <a:spcPts val="0"/>
                </a:spcBef>
                <a:spcAft>
                  <a:spcPts val="0"/>
                </a:spcAft>
                <a:defRPr/>
              </a:pPr>
              <a:r>
                <a:rPr lang="en-US" sz="1400" dirty="0">
                  <a:solidFill>
                    <a:srgbClr val="1F497D"/>
                  </a:solidFill>
                  <a:latin typeface="Calibri"/>
                  <a:ea typeface="+mn-ea"/>
                  <a:cs typeface="+mn-cs"/>
                </a:rPr>
                <a:t>Campus systems</a:t>
              </a:r>
            </a:p>
          </p:txBody>
        </p:sp>
        <p:pic>
          <p:nvPicPr>
            <p:cNvPr id="5" name="Picture 4"/>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7543800" y="3429000"/>
              <a:ext cx="1068435" cy="711273"/>
            </a:xfrm>
            <a:prstGeom prst="rect">
              <a:avLst/>
            </a:prstGeom>
          </p:spPr>
        </p:pic>
      </p:grpSp>
      <p:grpSp>
        <p:nvGrpSpPr>
          <p:cNvPr id="14" name="Group 13"/>
          <p:cNvGrpSpPr/>
          <p:nvPr/>
        </p:nvGrpSpPr>
        <p:grpSpPr>
          <a:xfrm>
            <a:off x="6477000" y="4947212"/>
            <a:ext cx="2315817" cy="1069777"/>
            <a:chOff x="6477000" y="4492823"/>
            <a:chExt cx="2315817" cy="1069777"/>
          </a:xfrm>
        </p:grpSpPr>
        <p:pic>
          <p:nvPicPr>
            <p:cNvPr id="6" name="Picture 5"/>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6477000" y="4492823"/>
              <a:ext cx="1165601" cy="723900"/>
            </a:xfrm>
            <a:prstGeom prst="rect">
              <a:avLst/>
            </a:prstGeom>
          </p:spPr>
        </p:pic>
        <p:sp>
          <p:nvSpPr>
            <p:cNvPr id="49" name="Rectangle 48"/>
            <p:cNvSpPr/>
            <p:nvPr/>
          </p:nvSpPr>
          <p:spPr>
            <a:xfrm>
              <a:off x="6821859" y="5254823"/>
              <a:ext cx="1354720" cy="307777"/>
            </a:xfrm>
            <a:prstGeom prst="rect">
              <a:avLst/>
            </a:prstGeom>
          </p:spPr>
          <p:txBody>
            <a:bodyPr wrap="none">
              <a:spAutoFit/>
            </a:bodyPr>
            <a:lstStyle/>
            <a:p>
              <a:pPr algn="ctr" fontAlgn="auto">
                <a:spcBef>
                  <a:spcPts val="0"/>
                </a:spcBef>
                <a:spcAft>
                  <a:spcPts val="0"/>
                </a:spcAft>
                <a:defRPr/>
              </a:pPr>
              <a:r>
                <a:rPr lang="en-US" sz="1400" dirty="0" smtClean="0">
                  <a:solidFill>
                    <a:srgbClr val="1F497D"/>
                  </a:solidFill>
                  <a:latin typeface="Calibri"/>
                  <a:ea typeface="+mn-ea"/>
                  <a:cs typeface="+mn-cs"/>
                </a:rPr>
                <a:t>Cloud resources</a:t>
              </a:r>
              <a:endParaRPr lang="en-US" sz="1400" dirty="0">
                <a:solidFill>
                  <a:srgbClr val="1F497D"/>
                </a:solidFill>
                <a:latin typeface="Calibri"/>
                <a:ea typeface="+mn-ea"/>
                <a:cs typeface="+mn-cs"/>
              </a:endParaRPr>
            </a:p>
          </p:txBody>
        </p:sp>
        <p:pic>
          <p:nvPicPr>
            <p:cNvPr id="7" name="Picture 6"/>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7467600" y="4492823"/>
              <a:ext cx="1325217" cy="838200"/>
            </a:xfrm>
            <a:prstGeom prst="rect">
              <a:avLst/>
            </a:prstGeom>
          </p:spPr>
        </p:pic>
      </p:grpSp>
      <p:sp>
        <p:nvSpPr>
          <p:cNvPr id="51" name="Rectangle 50"/>
          <p:cNvSpPr/>
          <p:nvPr/>
        </p:nvSpPr>
        <p:spPr>
          <a:xfrm>
            <a:off x="6768472" y="2508812"/>
            <a:ext cx="1500944" cy="307777"/>
          </a:xfrm>
          <a:prstGeom prst="rect">
            <a:avLst/>
          </a:prstGeom>
        </p:spPr>
        <p:txBody>
          <a:bodyPr wrap="none">
            <a:spAutoFit/>
          </a:bodyPr>
          <a:lstStyle/>
          <a:p>
            <a:pPr algn="ctr" fontAlgn="auto">
              <a:spcBef>
                <a:spcPts val="0"/>
              </a:spcBef>
              <a:spcAft>
                <a:spcPts val="0"/>
              </a:spcAft>
              <a:defRPr/>
            </a:pPr>
            <a:r>
              <a:rPr lang="en-US" sz="1400" dirty="0" smtClean="0">
                <a:solidFill>
                  <a:srgbClr val="1F497D"/>
                </a:solidFill>
                <a:latin typeface="Calibri"/>
                <a:ea typeface="+mn-ea"/>
                <a:cs typeface="+mn-cs"/>
              </a:rPr>
              <a:t>Petascale systems</a:t>
            </a:r>
            <a:endParaRPr lang="en-US" sz="1400" dirty="0">
              <a:solidFill>
                <a:srgbClr val="1F497D"/>
              </a:solidFill>
              <a:latin typeface="Calibri"/>
              <a:ea typeface="+mn-ea"/>
              <a:cs typeface="+mn-cs"/>
            </a:endParaRPr>
          </a:p>
        </p:txBody>
      </p:sp>
      <p:grpSp>
        <p:nvGrpSpPr>
          <p:cNvPr id="16" name="Group 15"/>
          <p:cNvGrpSpPr/>
          <p:nvPr/>
        </p:nvGrpSpPr>
        <p:grpSpPr>
          <a:xfrm>
            <a:off x="6341536" y="2797971"/>
            <a:ext cx="2247347" cy="882219"/>
            <a:chOff x="6125081" y="2321158"/>
            <a:chExt cx="2247347" cy="882219"/>
          </a:xfrm>
        </p:grpSpPr>
        <p:pic>
          <p:nvPicPr>
            <p:cNvPr id="9" name="Picture 8"/>
            <p:cNvPicPr>
              <a:picLocks noChangeAspect="1"/>
            </p:cNvPicPr>
            <p:nvPr/>
          </p:nvPicPr>
          <p:blipFill>
            <a:blip r:embed="rId12" cstate="screen">
              <a:extLst>
                <a:ext uri="{28A0092B-C50C-407E-A947-70E740481C1C}">
                  <a14:useLocalDpi xmlns:a14="http://schemas.microsoft.com/office/drawing/2010/main"/>
                </a:ext>
              </a:extLst>
            </a:blip>
            <a:stretch>
              <a:fillRect/>
            </a:stretch>
          </p:blipFill>
          <p:spPr>
            <a:xfrm>
              <a:off x="6125081" y="2321158"/>
              <a:ext cx="1276407" cy="726843"/>
            </a:xfrm>
            <a:prstGeom prst="rect">
              <a:avLst/>
            </a:prstGeom>
          </p:spPr>
        </p:pic>
        <p:pic>
          <p:nvPicPr>
            <p:cNvPr id="53" name="Picture 52"/>
            <p:cNvPicPr>
              <a:picLocks noChangeAspect="1"/>
            </p:cNvPicPr>
            <p:nvPr/>
          </p:nvPicPr>
          <p:blipFill rotWithShape="1">
            <a:blip r:embed="rId13" cstate="screen">
              <a:extLst>
                <a:ext uri="{28A0092B-C50C-407E-A947-70E740481C1C}">
                  <a14:useLocalDpi xmlns:a14="http://schemas.microsoft.com/office/drawing/2010/main"/>
                </a:ext>
              </a:extLst>
            </a:blip>
            <a:srcRect/>
            <a:stretch/>
          </p:blipFill>
          <p:spPr>
            <a:xfrm>
              <a:off x="7298264" y="2462588"/>
              <a:ext cx="1066800" cy="261257"/>
            </a:xfrm>
            <a:prstGeom prst="rect">
              <a:avLst/>
            </a:prstGeom>
          </p:spPr>
        </p:pic>
        <p:sp>
          <p:nvSpPr>
            <p:cNvPr id="50" name="Rectangle 49"/>
            <p:cNvSpPr/>
            <p:nvPr/>
          </p:nvSpPr>
          <p:spPr>
            <a:xfrm>
              <a:off x="6520564" y="2895600"/>
              <a:ext cx="1851864" cy="307777"/>
            </a:xfrm>
            <a:prstGeom prst="rect">
              <a:avLst/>
            </a:prstGeom>
          </p:spPr>
          <p:txBody>
            <a:bodyPr wrap="none">
              <a:spAutoFit/>
            </a:bodyPr>
            <a:lstStyle/>
            <a:p>
              <a:pPr algn="ctr" fontAlgn="auto">
                <a:spcBef>
                  <a:spcPts val="0"/>
                </a:spcBef>
                <a:spcAft>
                  <a:spcPts val="0"/>
                </a:spcAft>
                <a:defRPr/>
              </a:pPr>
              <a:r>
                <a:rPr lang="en-US" sz="1400" dirty="0" smtClean="0">
                  <a:solidFill>
                    <a:srgbClr val="1F497D"/>
                  </a:solidFill>
                  <a:latin typeface="Calibri"/>
                  <a:ea typeface="+mn-ea"/>
                  <a:cs typeface="+mn-cs"/>
                </a:rPr>
                <a:t>National infrastructure</a:t>
              </a:r>
              <a:endParaRPr lang="en-US" sz="1400" dirty="0">
                <a:solidFill>
                  <a:srgbClr val="1F497D"/>
                </a:solidFill>
                <a:latin typeface="Calibri"/>
                <a:ea typeface="+mn-ea"/>
                <a:cs typeface="+mn-cs"/>
              </a:endParaRPr>
            </a:p>
          </p:txBody>
        </p:sp>
      </p:grpSp>
      <p:pic>
        <p:nvPicPr>
          <p:cNvPr id="103" name="Picture 102"/>
          <p:cNvPicPr>
            <a:picLocks noChangeAspect="1"/>
          </p:cNvPicPr>
          <p:nvPr/>
        </p:nvPicPr>
        <p:blipFill rotWithShape="1">
          <a:blip r:embed="rId14" cstate="screen">
            <a:extLst>
              <a:ext uri="{28A0092B-C50C-407E-A947-70E740481C1C}">
                <a14:useLocalDpi xmlns:a14="http://schemas.microsoft.com/office/drawing/2010/main"/>
              </a:ext>
            </a:extLst>
          </a:blip>
          <a:srcRect/>
          <a:stretch/>
        </p:blipFill>
        <p:spPr>
          <a:xfrm>
            <a:off x="7636187" y="2083758"/>
            <a:ext cx="1050614" cy="428028"/>
          </a:xfrm>
          <a:prstGeom prst="rect">
            <a:avLst/>
          </a:prstGeom>
        </p:spPr>
      </p:pic>
      <p:pic>
        <p:nvPicPr>
          <p:cNvPr id="105" name="Picture 104"/>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6956987" y="1761484"/>
            <a:ext cx="1088960" cy="437834"/>
          </a:xfrm>
          <a:prstGeom prst="rect">
            <a:avLst/>
          </a:prstGeom>
        </p:spPr>
      </p:pic>
      <p:pic>
        <p:nvPicPr>
          <p:cNvPr id="104" name="Picture 103"/>
          <p:cNvPicPr>
            <a:picLocks noChangeAspect="1"/>
          </p:cNvPicPr>
          <p:nvPr/>
        </p:nvPicPr>
        <p:blipFill rotWithShape="1">
          <a:blip r:embed="rId16"/>
          <a:srcRect l="14395" r="45686"/>
          <a:stretch/>
        </p:blipFill>
        <p:spPr>
          <a:xfrm>
            <a:off x="6477000" y="1462670"/>
            <a:ext cx="1088960" cy="440870"/>
          </a:xfrm>
          <a:prstGeom prst="rect">
            <a:avLst/>
          </a:prstGeom>
        </p:spPr>
      </p:pic>
    </p:spTree>
    <p:extLst>
      <p:ext uri="{BB962C8B-B14F-4D97-AF65-F5344CB8AC3E}">
        <p14:creationId xmlns:p14="http://schemas.microsoft.com/office/powerpoint/2010/main" val="146277869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ChangeArrowheads="1"/>
          </p:cNvSpPr>
          <p:nvPr/>
        </p:nvSpPr>
        <p:spPr bwMode="auto">
          <a:xfrm>
            <a:off x="0" y="5257800"/>
            <a:ext cx="9144000" cy="1600200"/>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2" name="Title 1"/>
          <p:cNvSpPr>
            <a:spLocks noGrp="1"/>
          </p:cNvSpPr>
          <p:nvPr>
            <p:ph type="title"/>
          </p:nvPr>
        </p:nvSpPr>
        <p:spPr/>
        <p:txBody>
          <a:bodyPr/>
          <a:lstStyle/>
          <a:p>
            <a:r>
              <a:rPr lang="en-US" dirty="0" smtClean="0">
                <a:solidFill>
                  <a:srgbClr val="406F9E"/>
                </a:solidFill>
              </a:rPr>
              <a:t>Swift in a nutshell</a:t>
            </a:r>
            <a:endParaRPr lang="en-US" dirty="0">
              <a:solidFill>
                <a:srgbClr val="406F9E"/>
              </a:solidFill>
            </a:endParaRPr>
          </a:p>
        </p:txBody>
      </p:sp>
      <p:sp>
        <p:nvSpPr>
          <p:cNvPr id="3" name="Content Placeholder 2"/>
          <p:cNvSpPr>
            <a:spLocks noGrp="1"/>
          </p:cNvSpPr>
          <p:nvPr>
            <p:ph idx="1"/>
          </p:nvPr>
        </p:nvSpPr>
        <p:spPr>
          <a:xfrm>
            <a:off x="457200" y="1000055"/>
            <a:ext cx="4267200" cy="5248345"/>
          </a:xfrm>
        </p:spPr>
        <p:txBody>
          <a:bodyPr/>
          <a:lstStyle/>
          <a:p>
            <a:r>
              <a:rPr lang="en-US" dirty="0" smtClean="0"/>
              <a:t>Data types</a:t>
            </a:r>
          </a:p>
          <a:p>
            <a:pPr>
              <a:buNone/>
            </a:pPr>
            <a:r>
              <a:rPr lang="en-US" sz="1600" dirty="0" smtClean="0">
                <a:latin typeface="Courier New" pitchFamily="49" charset="0"/>
              </a:rPr>
              <a:t>string s = “hello world”;</a:t>
            </a:r>
          </a:p>
          <a:p>
            <a:pPr>
              <a:buNone/>
            </a:pPr>
            <a:r>
              <a:rPr lang="en-US" sz="1600" dirty="0" err="1" smtClean="0">
                <a:latin typeface="Courier New" pitchFamily="49" charset="0"/>
              </a:rPr>
              <a:t>int</a:t>
            </a:r>
            <a:r>
              <a:rPr lang="en-US" sz="1600" dirty="0" smtClean="0">
                <a:latin typeface="Courier New" pitchFamily="49" charset="0"/>
              </a:rPr>
              <a:t> </a:t>
            </a:r>
            <a:r>
              <a:rPr lang="en-US" sz="1600" dirty="0" err="1" smtClean="0">
                <a:latin typeface="Courier New" pitchFamily="49" charset="0"/>
              </a:rPr>
              <a:t>i</a:t>
            </a:r>
            <a:r>
              <a:rPr lang="en-US" sz="1600" dirty="0" smtClean="0">
                <a:latin typeface="Courier New" pitchFamily="49" charset="0"/>
              </a:rPr>
              <a:t> = 4;</a:t>
            </a:r>
          </a:p>
          <a:p>
            <a:pPr>
              <a:buNone/>
            </a:pPr>
            <a:r>
              <a:rPr lang="en-US" sz="1600" dirty="0" err="1" smtClean="0">
                <a:latin typeface="Courier New" pitchFamily="49" charset="0"/>
              </a:rPr>
              <a:t>int</a:t>
            </a:r>
            <a:r>
              <a:rPr lang="en-US" sz="1600" dirty="0" smtClean="0">
                <a:latin typeface="Courier New" pitchFamily="49" charset="0"/>
              </a:rPr>
              <a:t> A[];</a:t>
            </a:r>
          </a:p>
          <a:p>
            <a:pPr>
              <a:buNone/>
            </a:pPr>
            <a:endParaRPr lang="en-US" sz="1000" dirty="0" smtClean="0"/>
          </a:p>
          <a:p>
            <a:r>
              <a:rPr lang="en-US" dirty="0" smtClean="0"/>
              <a:t>Mapped data types</a:t>
            </a:r>
          </a:p>
          <a:p>
            <a:pPr>
              <a:buNone/>
            </a:pPr>
            <a:r>
              <a:rPr lang="en-US" sz="1600" dirty="0" smtClean="0">
                <a:latin typeface="Courier New" pitchFamily="49" charset="0"/>
              </a:rPr>
              <a:t>type image;</a:t>
            </a:r>
          </a:p>
          <a:p>
            <a:pPr>
              <a:buNone/>
            </a:pPr>
            <a:r>
              <a:rPr lang="en-US" sz="1600" dirty="0" smtClean="0">
                <a:latin typeface="Courier New" pitchFamily="49" charset="0"/>
              </a:rPr>
              <a:t>image file1&lt;“</a:t>
            </a:r>
            <a:r>
              <a:rPr lang="en-US" sz="1600" dirty="0" err="1" smtClean="0">
                <a:latin typeface="Courier New" pitchFamily="49" charset="0"/>
              </a:rPr>
              <a:t>snapshot.jpg</a:t>
            </a:r>
            <a:r>
              <a:rPr lang="en-US" sz="1600" dirty="0" smtClean="0">
                <a:latin typeface="Courier New" pitchFamily="49" charset="0"/>
              </a:rPr>
              <a:t>”&gt;;</a:t>
            </a:r>
          </a:p>
          <a:p>
            <a:pPr>
              <a:buNone/>
            </a:pPr>
            <a:endParaRPr lang="en-US" sz="800" dirty="0">
              <a:latin typeface="Courier New" pitchFamily="49" charset="0"/>
            </a:endParaRPr>
          </a:p>
          <a:p>
            <a:r>
              <a:rPr lang="en-US" dirty="0"/>
              <a:t>Mapped </a:t>
            </a:r>
            <a:r>
              <a:rPr lang="en-US" dirty="0" smtClean="0"/>
              <a:t>functions</a:t>
            </a:r>
            <a:endParaRPr lang="en-US" sz="1600" dirty="0" smtClean="0">
              <a:latin typeface="Courier New" pitchFamily="49" charset="0"/>
            </a:endParaRPr>
          </a:p>
          <a:p>
            <a:pPr>
              <a:lnSpc>
                <a:spcPct val="84000"/>
              </a:lnSpc>
              <a:buSzPct val="75000"/>
              <a:buNone/>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1600" dirty="0">
                <a:latin typeface="Courier New" pitchFamily="49" charset="0"/>
              </a:rPr>
              <a:t>app (file o</a:t>
            </a:r>
            <a:r>
              <a:rPr lang="en-US" sz="1600" dirty="0" smtClean="0">
                <a:latin typeface="Courier New" pitchFamily="49" charset="0"/>
              </a:rPr>
              <a:t>) </a:t>
            </a:r>
            <a:r>
              <a:rPr lang="en-US" sz="1600" dirty="0" err="1" smtClean="0">
                <a:latin typeface="Courier New" pitchFamily="49" charset="0"/>
              </a:rPr>
              <a:t>myapp</a:t>
            </a:r>
            <a:r>
              <a:rPr lang="en-US" sz="1600" dirty="0" smtClean="0">
                <a:latin typeface="Courier New" pitchFamily="49" charset="0"/>
              </a:rPr>
              <a:t>(file f, </a:t>
            </a:r>
            <a:r>
              <a:rPr lang="en-US" sz="1600" dirty="0" err="1" smtClean="0">
                <a:latin typeface="Courier New" pitchFamily="49" charset="0"/>
              </a:rPr>
              <a:t>int</a:t>
            </a:r>
            <a:r>
              <a:rPr lang="en-US" sz="1600" dirty="0" smtClean="0">
                <a:latin typeface="Courier New" pitchFamily="49" charset="0"/>
              </a:rPr>
              <a:t> </a:t>
            </a:r>
            <a:r>
              <a:rPr lang="en-US" sz="1600" dirty="0" err="1" smtClean="0">
                <a:latin typeface="Courier New" pitchFamily="49" charset="0"/>
              </a:rPr>
              <a:t>i</a:t>
            </a:r>
            <a:r>
              <a:rPr lang="en-US" sz="1600" dirty="0" smtClean="0">
                <a:latin typeface="Courier New" pitchFamily="49" charset="0"/>
              </a:rPr>
              <a:t>)</a:t>
            </a:r>
            <a:endParaRPr lang="en-US" sz="1600" dirty="0">
              <a:latin typeface="Courier New" pitchFamily="49" charset="0"/>
            </a:endParaRPr>
          </a:p>
          <a:p>
            <a:pPr>
              <a:lnSpc>
                <a:spcPct val="84000"/>
              </a:lnSpc>
              <a:buSzPct val="75000"/>
              <a:buNone/>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r>
              <a:rPr lang="en-US" sz="1600" dirty="0">
                <a:latin typeface="Courier New" pitchFamily="49" charset="0"/>
              </a:rPr>
              <a:t>{ </a:t>
            </a:r>
            <a:r>
              <a:rPr lang="en-US" sz="1600" dirty="0" err="1" smtClean="0">
                <a:latin typeface="Courier New" pitchFamily="49" charset="0"/>
              </a:rPr>
              <a:t>mysim</a:t>
            </a:r>
            <a:r>
              <a:rPr lang="en-US" sz="1600" dirty="0" smtClean="0">
                <a:latin typeface="Courier New" pitchFamily="49" charset="0"/>
              </a:rPr>
              <a:t>  "</a:t>
            </a:r>
            <a:r>
              <a:rPr lang="en-US" sz="1600" dirty="0">
                <a:latin typeface="Courier New" pitchFamily="49" charset="0"/>
              </a:rPr>
              <a:t>-</a:t>
            </a:r>
            <a:r>
              <a:rPr lang="en-US" sz="1600" dirty="0" smtClean="0">
                <a:latin typeface="Courier New" pitchFamily="49" charset="0"/>
              </a:rPr>
              <a:t>s" </a:t>
            </a:r>
            <a:r>
              <a:rPr lang="en-US" sz="1600" dirty="0" err="1" smtClean="0">
                <a:latin typeface="Courier New" pitchFamily="49" charset="0"/>
              </a:rPr>
              <a:t>i</a:t>
            </a:r>
            <a:r>
              <a:rPr lang="en-US" sz="1600" dirty="0" smtClean="0">
                <a:latin typeface="Courier New" pitchFamily="49" charset="0"/>
              </a:rPr>
              <a:t> @f @o; }</a:t>
            </a:r>
          </a:p>
          <a:p>
            <a:pPr>
              <a:lnSpc>
                <a:spcPct val="84000"/>
              </a:lnSpc>
              <a:buSzPct val="75000"/>
              <a:buNone/>
              <a:tabLst>
                <a:tab pos="341313" algn="l"/>
                <a:tab pos="911225" algn="l"/>
                <a:tab pos="1825625" algn="l"/>
                <a:tab pos="2740025" algn="l"/>
                <a:tab pos="3654425" algn="l"/>
                <a:tab pos="4568825" algn="l"/>
                <a:tab pos="5483225" algn="l"/>
                <a:tab pos="6397625" algn="l"/>
                <a:tab pos="7312025" algn="l"/>
                <a:tab pos="8226425" algn="l"/>
                <a:tab pos="9140825" algn="l"/>
                <a:tab pos="10055225" algn="l"/>
              </a:tabLst>
            </a:pPr>
            <a:endParaRPr lang="en-US" sz="1000" dirty="0" smtClean="0"/>
          </a:p>
          <a:p>
            <a:r>
              <a:rPr lang="en-US" dirty="0" smtClean="0"/>
              <a:t>Conventional expressions</a:t>
            </a:r>
          </a:p>
          <a:p>
            <a:pPr>
              <a:buNone/>
            </a:pPr>
            <a:r>
              <a:rPr lang="en-US" sz="1600" dirty="0">
                <a:latin typeface="Courier New" pitchFamily="49" charset="0"/>
              </a:rPr>
              <a:t>if (x == 3) { </a:t>
            </a:r>
          </a:p>
          <a:p>
            <a:pPr>
              <a:buNone/>
            </a:pPr>
            <a:r>
              <a:rPr lang="en-US" sz="1600" dirty="0">
                <a:latin typeface="Courier New" pitchFamily="49" charset="0"/>
              </a:rPr>
              <a:t>    y = x+2;</a:t>
            </a:r>
          </a:p>
          <a:p>
            <a:pPr>
              <a:buNone/>
            </a:pPr>
            <a:r>
              <a:rPr lang="en-US" sz="1600" dirty="0">
                <a:latin typeface="Courier New" pitchFamily="49" charset="0"/>
              </a:rPr>
              <a:t>    s = @</a:t>
            </a:r>
            <a:r>
              <a:rPr lang="en-US" sz="1600" dirty="0" err="1">
                <a:latin typeface="Courier New" pitchFamily="49" charset="0"/>
              </a:rPr>
              <a:t>strcat</a:t>
            </a:r>
            <a:r>
              <a:rPr lang="en-US" sz="1600" dirty="0" smtClean="0">
                <a:latin typeface="Courier New" pitchFamily="49" charset="0"/>
              </a:rPr>
              <a:t>(“y</a:t>
            </a:r>
            <a:r>
              <a:rPr lang="en-US" sz="1600" dirty="0">
                <a:latin typeface="Courier New" pitchFamily="49" charset="0"/>
              </a:rPr>
              <a:t>: ”, y);</a:t>
            </a:r>
          </a:p>
          <a:p>
            <a:pPr>
              <a:buNone/>
            </a:pPr>
            <a:r>
              <a:rPr lang="en-US" sz="1600" dirty="0">
                <a:latin typeface="Courier New" pitchFamily="49" charset="0"/>
              </a:rPr>
              <a:t>}</a:t>
            </a:r>
          </a:p>
          <a:p>
            <a:endParaRPr lang="en-US" dirty="0" smtClean="0"/>
          </a:p>
        </p:txBody>
      </p:sp>
      <p:sp>
        <p:nvSpPr>
          <p:cNvPr id="7" name="Content Placeholder 2"/>
          <p:cNvSpPr txBox="1">
            <a:spLocks/>
          </p:cNvSpPr>
          <p:nvPr/>
        </p:nvSpPr>
        <p:spPr bwMode="auto">
          <a:xfrm>
            <a:off x="4799685" y="1083575"/>
            <a:ext cx="41148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defTabSz="914400" eaLnBrk="0" hangingPunct="0">
              <a:spcBef>
                <a:spcPct val="20000"/>
              </a:spcBef>
              <a:buClr>
                <a:srgbClr val="1F497D"/>
              </a:buClr>
              <a:buFont typeface="Wingdings" charset="2"/>
              <a:buChar char="§"/>
              <a:defRPr/>
            </a:pPr>
            <a:r>
              <a:rPr lang="en-US" sz="2000" dirty="0">
                <a:solidFill>
                  <a:srgbClr val="1B1B1B"/>
                </a:solidFill>
                <a:latin typeface="+mn-lt"/>
                <a:ea typeface="ＭＳ Ｐゴシック" charset="-128"/>
                <a:cs typeface="ＭＳ Ｐゴシック" charset="-128"/>
              </a:rPr>
              <a:t>Structured data</a:t>
            </a:r>
          </a:p>
          <a:p>
            <a:pPr marL="342900" indent="-342900" defTabSz="914400">
              <a:spcBef>
                <a:spcPct val="20000"/>
              </a:spcBef>
              <a:buClr>
                <a:srgbClr val="1F497D"/>
              </a:buClr>
              <a:buFont typeface="Wingdings" pitchFamily="2" charset="2"/>
              <a:buNone/>
              <a:defRPr/>
            </a:pPr>
            <a:r>
              <a:rPr lang="en-US" sz="1800" kern="0" dirty="0" smtClean="0">
                <a:solidFill>
                  <a:prstClr val="black"/>
                </a:solidFill>
                <a:latin typeface="Courier New" pitchFamily="49" charset="0"/>
                <a:ea typeface="+mn-ea"/>
                <a:cs typeface="Courier New" pitchFamily="49" charset="0"/>
              </a:rPr>
              <a:t>image  A[]&lt;</a:t>
            </a:r>
            <a:r>
              <a:rPr lang="en-US" sz="1800" kern="0" dirty="0" err="1" smtClean="0">
                <a:solidFill>
                  <a:prstClr val="black"/>
                </a:solidFill>
                <a:latin typeface="Courier New" pitchFamily="49" charset="0"/>
                <a:ea typeface="+mn-ea"/>
                <a:cs typeface="Courier New" pitchFamily="49" charset="0"/>
              </a:rPr>
              <a:t>array_mapper</a:t>
            </a:r>
            <a:r>
              <a:rPr lang="en-US" sz="1800" kern="0" dirty="0" smtClean="0">
                <a:solidFill>
                  <a:prstClr val="black"/>
                </a:solidFill>
                <a:latin typeface="Courier New" pitchFamily="49" charset="0"/>
                <a:ea typeface="+mn-ea"/>
                <a:cs typeface="Courier New" pitchFamily="49" charset="0"/>
              </a:rPr>
              <a:t>…&gt;;</a:t>
            </a:r>
            <a:r>
              <a:rPr lang="en-US" sz="1800" kern="0" dirty="0" smtClean="0">
                <a:solidFill>
                  <a:prstClr val="black"/>
                </a:solidFill>
                <a:latin typeface="Calibri"/>
                <a:ea typeface="+mn-ea"/>
                <a:cs typeface="Courier New" pitchFamily="49" charset="0"/>
              </a:rPr>
              <a:t/>
            </a:r>
            <a:br>
              <a:rPr lang="en-US" sz="1800" kern="0" dirty="0" smtClean="0">
                <a:solidFill>
                  <a:prstClr val="black"/>
                </a:solidFill>
                <a:latin typeface="Calibri"/>
                <a:ea typeface="+mn-ea"/>
                <a:cs typeface="Courier New" pitchFamily="49" charset="0"/>
              </a:rPr>
            </a:br>
            <a:endParaRPr lang="en-US" sz="1800" kern="0" dirty="0" smtClean="0">
              <a:solidFill>
                <a:prstClr val="black"/>
              </a:solidFill>
              <a:latin typeface="Calibri"/>
              <a:ea typeface="+mn-ea"/>
              <a:cs typeface="Courier New" pitchFamily="49" charset="0"/>
            </a:endParaRPr>
          </a:p>
          <a:p>
            <a:pPr marL="342900" indent="-342900" defTabSz="914400" eaLnBrk="0" hangingPunct="0">
              <a:spcBef>
                <a:spcPct val="20000"/>
              </a:spcBef>
              <a:buClr>
                <a:srgbClr val="1F497D"/>
              </a:buClr>
              <a:buFont typeface="Wingdings" charset="2"/>
              <a:buChar char="§"/>
              <a:defRPr/>
            </a:pPr>
            <a:r>
              <a:rPr lang="en-US" sz="2000" dirty="0" smtClean="0">
                <a:solidFill>
                  <a:srgbClr val="1B1B1B"/>
                </a:solidFill>
                <a:latin typeface="+mn-lt"/>
                <a:ea typeface="ＭＳ Ｐゴシック" charset="-128"/>
                <a:cs typeface="ＭＳ Ｐゴシック" charset="-128"/>
              </a:rPr>
              <a:t>Loops</a:t>
            </a:r>
            <a:endParaRPr lang="en-US" sz="1800" kern="0" dirty="0" smtClean="0">
              <a:solidFill>
                <a:prstClr val="black"/>
              </a:solidFill>
              <a:latin typeface="Calibri"/>
              <a:ea typeface="+mn-ea"/>
              <a:cs typeface="Courier New" pitchFamily="49" charset="0"/>
            </a:endParaRPr>
          </a:p>
          <a:p>
            <a:pPr marL="342900" indent="-342900" defTabSz="914400">
              <a:spcBef>
                <a:spcPct val="20000"/>
              </a:spcBef>
              <a:buClr>
                <a:srgbClr val="1F497D"/>
              </a:buClr>
              <a:buFont typeface="Wingdings" pitchFamily="2" charset="2"/>
              <a:buNone/>
              <a:defRPr/>
            </a:pPr>
            <a:r>
              <a:rPr lang="en-US" sz="1800" kern="0" dirty="0" err="1" smtClean="0">
                <a:solidFill>
                  <a:prstClr val="black"/>
                </a:solidFill>
                <a:latin typeface="Courier New" pitchFamily="49" charset="0"/>
                <a:ea typeface="+mn-ea"/>
                <a:cs typeface="Courier New" pitchFamily="49" charset="0"/>
              </a:rPr>
              <a:t>foreach</a:t>
            </a:r>
            <a:r>
              <a:rPr lang="en-US" sz="1800" kern="0" dirty="0" smtClean="0">
                <a:solidFill>
                  <a:prstClr val="black"/>
                </a:solidFill>
                <a:latin typeface="Courier New" pitchFamily="49" charset="0"/>
                <a:ea typeface="+mn-ea"/>
                <a:cs typeface="Courier New" pitchFamily="49" charset="0"/>
              </a:rPr>
              <a:t> </a:t>
            </a:r>
            <a:r>
              <a:rPr lang="en-US" sz="1800" kern="0" dirty="0" err="1" smtClean="0">
                <a:solidFill>
                  <a:prstClr val="black"/>
                </a:solidFill>
                <a:latin typeface="Courier New" pitchFamily="49" charset="0"/>
                <a:ea typeface="+mn-ea"/>
                <a:cs typeface="Courier New" pitchFamily="49" charset="0"/>
              </a:rPr>
              <a:t>f,i</a:t>
            </a:r>
            <a:r>
              <a:rPr lang="en-US" sz="1800" kern="0" dirty="0" smtClean="0">
                <a:solidFill>
                  <a:prstClr val="black"/>
                </a:solidFill>
                <a:latin typeface="Courier New" pitchFamily="49" charset="0"/>
                <a:ea typeface="+mn-ea"/>
                <a:cs typeface="Courier New" pitchFamily="49" charset="0"/>
              </a:rPr>
              <a:t> in A {</a:t>
            </a:r>
          </a:p>
          <a:p>
            <a:pPr marL="342900" indent="-342900" defTabSz="914400">
              <a:spcBef>
                <a:spcPct val="20000"/>
              </a:spcBef>
              <a:buClr>
                <a:srgbClr val="1F497D"/>
              </a:buClr>
              <a:buFont typeface="Wingdings" pitchFamily="2" charset="2"/>
              <a:buNone/>
              <a:defRPr/>
            </a:pPr>
            <a:r>
              <a:rPr lang="en-US" sz="1800" kern="0" dirty="0" smtClean="0">
                <a:solidFill>
                  <a:prstClr val="black"/>
                </a:solidFill>
                <a:latin typeface="Courier New" pitchFamily="49" charset="0"/>
                <a:ea typeface="+mn-ea"/>
                <a:cs typeface="Courier New" pitchFamily="49" charset="0"/>
              </a:rPr>
              <a:t>    B[</a:t>
            </a:r>
            <a:r>
              <a:rPr lang="en-US" sz="1800" kern="0" dirty="0" err="1" smtClean="0">
                <a:solidFill>
                  <a:prstClr val="black"/>
                </a:solidFill>
                <a:latin typeface="Courier New" pitchFamily="49" charset="0"/>
                <a:ea typeface="+mn-ea"/>
                <a:cs typeface="Courier New" pitchFamily="49" charset="0"/>
              </a:rPr>
              <a:t>i</a:t>
            </a:r>
            <a:r>
              <a:rPr lang="en-US" sz="1800" kern="0" dirty="0" smtClean="0">
                <a:solidFill>
                  <a:prstClr val="black"/>
                </a:solidFill>
                <a:latin typeface="Courier New" pitchFamily="49" charset="0"/>
                <a:ea typeface="+mn-ea"/>
                <a:cs typeface="Courier New" pitchFamily="49" charset="0"/>
              </a:rPr>
              <a:t>] = convert(A[</a:t>
            </a:r>
            <a:r>
              <a:rPr lang="en-US" sz="1800" kern="0" dirty="0" err="1" smtClean="0">
                <a:solidFill>
                  <a:prstClr val="black"/>
                </a:solidFill>
                <a:latin typeface="Courier New" pitchFamily="49" charset="0"/>
                <a:ea typeface="+mn-ea"/>
                <a:cs typeface="Courier New" pitchFamily="49" charset="0"/>
              </a:rPr>
              <a:t>i</a:t>
            </a:r>
            <a:r>
              <a:rPr lang="en-US" sz="1800" kern="0" dirty="0" smtClean="0">
                <a:solidFill>
                  <a:prstClr val="black"/>
                </a:solidFill>
                <a:latin typeface="Courier New" pitchFamily="49" charset="0"/>
                <a:ea typeface="+mn-ea"/>
                <a:cs typeface="Courier New" pitchFamily="49" charset="0"/>
              </a:rPr>
              <a:t>]);</a:t>
            </a:r>
          </a:p>
          <a:p>
            <a:pPr marL="342900" indent="-342900" defTabSz="914400">
              <a:spcBef>
                <a:spcPct val="20000"/>
              </a:spcBef>
              <a:buClr>
                <a:srgbClr val="1F497D"/>
              </a:buClr>
              <a:buFont typeface="Wingdings" pitchFamily="2" charset="2"/>
              <a:buNone/>
              <a:defRPr/>
            </a:pPr>
            <a:r>
              <a:rPr lang="en-US" sz="1800" kern="0" dirty="0" smtClean="0">
                <a:solidFill>
                  <a:prstClr val="black"/>
                </a:solidFill>
                <a:latin typeface="Courier New" pitchFamily="49" charset="0"/>
                <a:ea typeface="+mn-ea"/>
                <a:cs typeface="Courier New" pitchFamily="49" charset="0"/>
              </a:rPr>
              <a:t>}</a:t>
            </a:r>
          </a:p>
          <a:p>
            <a:pPr marL="342900" indent="-342900" defTabSz="914400">
              <a:spcBef>
                <a:spcPct val="20000"/>
              </a:spcBef>
              <a:buClr>
                <a:srgbClr val="1F497D"/>
              </a:buClr>
              <a:buFont typeface="Wingdings" pitchFamily="2" charset="2"/>
              <a:buNone/>
              <a:defRPr/>
            </a:pPr>
            <a:endParaRPr lang="en-US" sz="1800" kern="0" dirty="0" smtClean="0">
              <a:solidFill>
                <a:prstClr val="black"/>
              </a:solidFill>
              <a:latin typeface="Calibri"/>
              <a:ea typeface="+mn-ea"/>
              <a:cs typeface="Courier New" pitchFamily="49" charset="0"/>
            </a:endParaRPr>
          </a:p>
          <a:p>
            <a:pPr marL="342900" indent="-342900" defTabSz="914400" eaLnBrk="0" hangingPunct="0">
              <a:spcBef>
                <a:spcPct val="20000"/>
              </a:spcBef>
              <a:buClr>
                <a:srgbClr val="1F497D"/>
              </a:buClr>
              <a:buFont typeface="Wingdings" charset="2"/>
              <a:buChar char="§"/>
              <a:defRPr/>
            </a:pPr>
            <a:r>
              <a:rPr lang="en-US" sz="2000" dirty="0">
                <a:solidFill>
                  <a:srgbClr val="1B1B1B"/>
                </a:solidFill>
                <a:latin typeface="+mn-lt"/>
                <a:ea typeface="ＭＳ Ｐゴシック" charset="-128"/>
                <a:cs typeface="ＭＳ Ｐゴシック" charset="-128"/>
              </a:rPr>
              <a:t>Data </a:t>
            </a:r>
            <a:r>
              <a:rPr lang="en-US" sz="2000" dirty="0" smtClean="0">
                <a:solidFill>
                  <a:srgbClr val="1B1B1B"/>
                </a:solidFill>
                <a:latin typeface="+mn-lt"/>
                <a:ea typeface="ＭＳ Ｐゴシック" charset="-128"/>
                <a:cs typeface="ＭＳ Ｐゴシック" charset="-128"/>
              </a:rPr>
              <a:t>flow</a:t>
            </a:r>
            <a:endParaRPr lang="en-US" sz="1800" kern="0" dirty="0" smtClean="0">
              <a:solidFill>
                <a:prstClr val="black"/>
              </a:solidFill>
              <a:latin typeface="Courier New" pitchFamily="49" charset="0"/>
              <a:ea typeface="+mn-ea"/>
              <a:cs typeface="Courier New" pitchFamily="49" charset="0"/>
            </a:endParaRPr>
          </a:p>
          <a:p>
            <a:pPr marL="342900" indent="-342900" defTabSz="914400">
              <a:spcBef>
                <a:spcPct val="20000"/>
              </a:spcBef>
              <a:buClr>
                <a:srgbClr val="1F497D"/>
              </a:buClr>
              <a:defRPr/>
            </a:pPr>
            <a:r>
              <a:rPr lang="en-US" sz="1800" kern="0" dirty="0" smtClean="0">
                <a:solidFill>
                  <a:prstClr val="black"/>
                </a:solidFill>
                <a:latin typeface="Courier New" pitchFamily="49" charset="0"/>
                <a:ea typeface="+mn-ea"/>
                <a:cs typeface="Courier New" pitchFamily="49" charset="0"/>
              </a:rPr>
              <a:t>analyze(B[0], B[1]);</a:t>
            </a:r>
          </a:p>
          <a:p>
            <a:pPr marL="342900" indent="-342900">
              <a:spcBef>
                <a:spcPct val="20000"/>
              </a:spcBef>
              <a:buClr>
                <a:srgbClr val="1F497D"/>
              </a:buClr>
            </a:pPr>
            <a:r>
              <a:rPr lang="en-US" sz="1800" kern="0" dirty="0" smtClean="0">
                <a:solidFill>
                  <a:prstClr val="black"/>
                </a:solidFill>
                <a:latin typeface="Courier New" pitchFamily="49" charset="0"/>
                <a:ea typeface="+mn-ea"/>
                <a:cs typeface="Courier New" pitchFamily="49" charset="0"/>
              </a:rPr>
              <a:t>analyze(B[2], B[3]);</a:t>
            </a:r>
          </a:p>
          <a:p>
            <a:pPr marL="342900" indent="-342900" defTabSz="914400">
              <a:spcBef>
                <a:spcPct val="20000"/>
              </a:spcBef>
              <a:buClr>
                <a:srgbClr val="1F497D"/>
              </a:buClr>
              <a:defRPr/>
            </a:pPr>
            <a:endParaRPr lang="en-US" sz="1800" kern="0" dirty="0" smtClean="0">
              <a:solidFill>
                <a:prstClr val="black"/>
              </a:solidFill>
              <a:latin typeface="Calibri"/>
              <a:ea typeface="+mn-ea"/>
              <a:cs typeface="Courier New" pitchFamily="49" charset="0"/>
            </a:endParaRPr>
          </a:p>
        </p:txBody>
      </p:sp>
      <p:sp>
        <p:nvSpPr>
          <p:cNvPr id="8" name="Rectangle 7"/>
          <p:cNvSpPr/>
          <p:nvPr/>
        </p:nvSpPr>
        <p:spPr>
          <a:xfrm>
            <a:off x="644065" y="6260068"/>
            <a:ext cx="8576135" cy="369332"/>
          </a:xfrm>
          <a:prstGeom prst="rect">
            <a:avLst/>
          </a:prstGeom>
        </p:spPr>
        <p:txBody>
          <a:bodyPr wrap="square">
            <a:spAutoFit/>
          </a:bodyPr>
          <a:lstStyle/>
          <a:p>
            <a:pPr fontAlgn="auto">
              <a:spcBef>
                <a:spcPts val="0"/>
              </a:spcBef>
              <a:spcAft>
                <a:spcPts val="0"/>
              </a:spcAft>
            </a:pPr>
            <a:r>
              <a:rPr lang="en-US" sz="1800" b="1" dirty="0" smtClean="0">
                <a:solidFill>
                  <a:prstClr val="black"/>
                </a:solidFill>
                <a:latin typeface="Calibri"/>
                <a:ea typeface="+mn-ea"/>
                <a:cs typeface="+mn-cs"/>
              </a:rPr>
              <a:t>Swift: A language for distributed parallel scripting, J. Parallel Computing, 2011</a:t>
            </a:r>
            <a:endParaRPr lang="en-US" sz="1800" dirty="0">
              <a:solidFill>
                <a:prstClr val="black"/>
              </a:solidFill>
              <a:latin typeface="Calibri"/>
              <a:ea typeface="+mn-ea"/>
              <a:cs typeface="+mn-cs"/>
            </a:endParaRPr>
          </a:p>
        </p:txBody>
      </p:sp>
    </p:spTree>
    <p:extLst>
      <p:ext uri="{BB962C8B-B14F-4D97-AF65-F5344CB8AC3E}">
        <p14:creationId xmlns:p14="http://schemas.microsoft.com/office/powerpoint/2010/main" val="1026197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smtClean="0"/>
              <a:t>Pervasively parallel</a:t>
            </a:r>
            <a:endParaRPr lang="en-US" dirty="0"/>
          </a:p>
        </p:txBody>
      </p:sp>
      <p:sp>
        <p:nvSpPr>
          <p:cNvPr id="74754" name="Rectangle 2"/>
          <p:cNvSpPr>
            <a:spLocks noGrp="1" noChangeArrowheads="1"/>
          </p:cNvSpPr>
          <p:nvPr>
            <p:ph idx="1"/>
          </p:nvPr>
        </p:nvSpPr>
        <p:spPr>
          <a:xfrm>
            <a:off x="457200" y="3419058"/>
            <a:ext cx="8229600" cy="2676943"/>
          </a:xfrm>
        </p:spPr>
        <p:txBody>
          <a:bodyPr>
            <a:normAutofit/>
          </a:bodyPr>
          <a:lstStyle/>
          <a:p>
            <a:r>
              <a:rPr lang="en-GB" smtClean="0">
                <a:solidFill>
                  <a:schemeClr val="tx2"/>
                </a:solidFill>
              </a:rPr>
              <a:t>F</a:t>
            </a:r>
            <a:r>
              <a:rPr lang="en-GB" dirty="0" smtClean="0">
                <a:solidFill>
                  <a:schemeClr val="tx2"/>
                </a:solidFill>
              </a:rPr>
              <a:t>(</a:t>
            </a:r>
            <a:r>
              <a:rPr lang="en-GB" dirty="0">
                <a:solidFill>
                  <a:schemeClr val="tx2"/>
                </a:solidFill>
              </a:rPr>
              <a:t>) and </a:t>
            </a:r>
            <a:r>
              <a:rPr lang="en-GB" dirty="0" smtClean="0">
                <a:solidFill>
                  <a:schemeClr val="tx2"/>
                </a:solidFill>
              </a:rPr>
              <a:t>G(</a:t>
            </a:r>
            <a:r>
              <a:rPr lang="en-GB" dirty="0">
                <a:solidFill>
                  <a:schemeClr val="tx2"/>
                </a:solidFill>
              </a:rPr>
              <a:t>) are computed in </a:t>
            </a:r>
            <a:r>
              <a:rPr lang="en-GB" dirty="0" smtClean="0">
                <a:solidFill>
                  <a:schemeClr val="tx2"/>
                </a:solidFill>
              </a:rPr>
              <a:t>parallel</a:t>
            </a:r>
          </a:p>
          <a:p>
            <a:pPr lvl="1"/>
            <a:r>
              <a:rPr lang="en-GB" dirty="0" smtClean="0">
                <a:solidFill>
                  <a:schemeClr val="tx2"/>
                </a:solidFill>
              </a:rPr>
              <a:t>Can be Swift functions, or leaf tasks (executables or scripts in </a:t>
            </a:r>
            <a:r>
              <a:rPr lang="en-US" dirty="0">
                <a:solidFill>
                  <a:schemeClr val="tx2"/>
                </a:solidFill>
              </a:rPr>
              <a:t>shell, python, R, Octave, </a:t>
            </a:r>
            <a:r>
              <a:rPr lang="en-US" dirty="0" smtClean="0">
                <a:solidFill>
                  <a:schemeClr val="tx2"/>
                </a:solidFill>
              </a:rPr>
              <a:t>MATLAB, ...)</a:t>
            </a:r>
            <a:endParaRPr lang="en-GB" dirty="0" smtClean="0">
              <a:solidFill>
                <a:schemeClr val="tx2"/>
              </a:solidFill>
            </a:endParaRPr>
          </a:p>
          <a:p>
            <a:r>
              <a:rPr lang="en-GB" dirty="0" smtClean="0">
                <a:solidFill>
                  <a:schemeClr val="tx2"/>
                </a:solidFill>
              </a:rPr>
              <a:t>r computed when they are done</a:t>
            </a:r>
            <a:endParaRPr lang="en-GB" dirty="0">
              <a:solidFill>
                <a:schemeClr val="tx2"/>
              </a:solidFill>
            </a:endParaRPr>
          </a:p>
          <a:p>
            <a:r>
              <a:rPr lang="en-GB" dirty="0" smtClean="0">
                <a:solidFill>
                  <a:schemeClr val="tx2"/>
                </a:solidFill>
              </a:rPr>
              <a:t>This </a:t>
            </a:r>
            <a:r>
              <a:rPr lang="en-GB" dirty="0">
                <a:solidFill>
                  <a:schemeClr val="tx2"/>
                </a:solidFill>
              </a:rPr>
              <a:t>parallelism is </a:t>
            </a:r>
            <a:r>
              <a:rPr lang="en-GB" i="1" dirty="0">
                <a:solidFill>
                  <a:schemeClr val="tx2"/>
                </a:solidFill>
              </a:rPr>
              <a:t>automatic</a:t>
            </a:r>
          </a:p>
          <a:p>
            <a:r>
              <a:rPr lang="en-GB" dirty="0">
                <a:solidFill>
                  <a:schemeClr val="tx2"/>
                </a:solidFill>
              </a:rPr>
              <a:t>Works recursively throughout the program’s call </a:t>
            </a:r>
            <a:r>
              <a:rPr lang="en-GB" dirty="0" smtClean="0">
                <a:solidFill>
                  <a:schemeClr val="tx2"/>
                </a:solidFill>
              </a:rPr>
              <a:t>graph</a:t>
            </a:r>
            <a:endParaRPr lang="en-GB" dirty="0">
              <a:solidFill>
                <a:schemeClr val="tx2"/>
              </a:solidFill>
            </a:endParaRPr>
          </a:p>
        </p:txBody>
      </p:sp>
      <p:sp>
        <p:nvSpPr>
          <p:cNvPr id="12" name="TextBox 11"/>
          <p:cNvSpPr txBox="1"/>
          <p:nvPr/>
        </p:nvSpPr>
        <p:spPr>
          <a:xfrm>
            <a:off x="1828800" y="1143000"/>
            <a:ext cx="4814664" cy="2123658"/>
          </a:xfrm>
          <a:prstGeom prst="rect">
            <a:avLst/>
          </a:prstGeom>
          <a:noFill/>
          <a:ln>
            <a:solidFill>
              <a:schemeClr val="accent1"/>
            </a:solidFill>
          </a:ln>
        </p:spPr>
        <p:txBody>
          <a:bodyPr wrap="square" rtlCol="0">
            <a:spAutoFit/>
          </a:bodyPr>
          <a:lstStyle/>
          <a:p>
            <a:r>
              <a:rPr lang="en-GB" sz="2200" dirty="0" smtClean="0">
                <a:latin typeface="Courier"/>
                <a:cs typeface="Courier"/>
              </a:rPr>
              <a:t>(</a:t>
            </a:r>
            <a:r>
              <a:rPr lang="en-GB" sz="2200" dirty="0" err="1" smtClean="0">
                <a:latin typeface="Courier"/>
                <a:cs typeface="Courier"/>
              </a:rPr>
              <a:t>int</a:t>
            </a:r>
            <a:r>
              <a:rPr lang="en-GB" sz="2200" dirty="0" smtClean="0">
                <a:latin typeface="Courier"/>
                <a:cs typeface="Courier"/>
              </a:rPr>
              <a:t> </a:t>
            </a:r>
            <a:r>
              <a:rPr lang="en-GB" sz="2200" dirty="0" err="1" smtClean="0">
                <a:latin typeface="Courier"/>
                <a:cs typeface="Courier"/>
              </a:rPr>
              <a:t>r</a:t>
            </a:r>
            <a:r>
              <a:rPr lang="en-GB" sz="2200" dirty="0" smtClean="0">
                <a:latin typeface="Courier"/>
                <a:cs typeface="Courier"/>
              </a:rPr>
              <a:t>) </a:t>
            </a:r>
            <a:r>
              <a:rPr lang="en-GB" sz="2200" dirty="0" err="1" smtClean="0">
                <a:latin typeface="Courier"/>
                <a:cs typeface="Courier"/>
              </a:rPr>
              <a:t>myproc</a:t>
            </a:r>
            <a:r>
              <a:rPr lang="en-GB" sz="2200" dirty="0" smtClean="0">
                <a:latin typeface="Courier"/>
                <a:cs typeface="Courier"/>
              </a:rPr>
              <a:t> (</a:t>
            </a:r>
            <a:r>
              <a:rPr lang="en-GB" sz="2200" dirty="0" err="1" smtClean="0">
                <a:latin typeface="Courier"/>
                <a:cs typeface="Courier"/>
              </a:rPr>
              <a:t>int</a:t>
            </a:r>
            <a:r>
              <a:rPr lang="en-GB" sz="2200" dirty="0" smtClean="0">
                <a:latin typeface="Courier"/>
                <a:cs typeface="Courier"/>
              </a:rPr>
              <a:t> </a:t>
            </a:r>
            <a:r>
              <a:rPr lang="en-GB" sz="2200" dirty="0" err="1" smtClean="0">
                <a:latin typeface="Courier"/>
                <a:cs typeface="Courier"/>
              </a:rPr>
              <a:t>i</a:t>
            </a:r>
            <a:r>
              <a:rPr lang="en-GB" sz="2200" dirty="0" smtClean="0">
                <a:latin typeface="Courier"/>
                <a:cs typeface="Courier"/>
              </a:rPr>
              <a:t>)</a:t>
            </a:r>
          </a:p>
          <a:p>
            <a:r>
              <a:rPr lang="en-GB" sz="2200" dirty="0" smtClean="0">
                <a:latin typeface="Courier"/>
                <a:cs typeface="Courier"/>
              </a:rPr>
              <a:t>{</a:t>
            </a:r>
          </a:p>
          <a:p>
            <a:r>
              <a:rPr lang="en-GB" sz="2200" dirty="0" smtClean="0">
                <a:latin typeface="Courier"/>
                <a:cs typeface="Courier"/>
              </a:rPr>
              <a:t>    </a:t>
            </a:r>
            <a:r>
              <a:rPr lang="en-GB" sz="2200" dirty="0" err="1" smtClean="0">
                <a:latin typeface="Courier"/>
                <a:cs typeface="Courier"/>
              </a:rPr>
              <a:t>int</a:t>
            </a:r>
            <a:r>
              <a:rPr lang="en-GB" sz="2200" dirty="0" smtClean="0">
                <a:latin typeface="Courier"/>
                <a:cs typeface="Courier"/>
              </a:rPr>
              <a:t> f = F(</a:t>
            </a:r>
            <a:r>
              <a:rPr lang="en-GB" sz="2200" dirty="0" err="1" smtClean="0">
                <a:latin typeface="Courier"/>
                <a:cs typeface="Courier"/>
              </a:rPr>
              <a:t>i</a:t>
            </a:r>
            <a:r>
              <a:rPr lang="en-GB" sz="2200" dirty="0" smtClean="0">
                <a:latin typeface="Courier"/>
                <a:cs typeface="Courier"/>
              </a:rPr>
              <a:t>);    </a:t>
            </a:r>
          </a:p>
          <a:p>
            <a:r>
              <a:rPr lang="en-GB" sz="2200" dirty="0" smtClean="0">
                <a:latin typeface="Courier"/>
                <a:cs typeface="Courier"/>
              </a:rPr>
              <a:t>    </a:t>
            </a:r>
            <a:r>
              <a:rPr lang="en-GB" sz="2200" dirty="0" err="1" smtClean="0">
                <a:latin typeface="Courier"/>
                <a:cs typeface="Courier"/>
              </a:rPr>
              <a:t>int</a:t>
            </a:r>
            <a:r>
              <a:rPr lang="en-GB" sz="2200" dirty="0" smtClean="0">
                <a:latin typeface="Courier"/>
                <a:cs typeface="Courier"/>
              </a:rPr>
              <a:t> g = G(</a:t>
            </a:r>
            <a:r>
              <a:rPr lang="en-GB" sz="2200" dirty="0" err="1" smtClean="0">
                <a:latin typeface="Courier"/>
                <a:cs typeface="Courier"/>
              </a:rPr>
              <a:t>i</a:t>
            </a:r>
            <a:r>
              <a:rPr lang="en-GB" sz="2200" dirty="0" smtClean="0">
                <a:latin typeface="Courier"/>
                <a:cs typeface="Courier"/>
              </a:rPr>
              <a:t>);</a:t>
            </a:r>
          </a:p>
          <a:p>
            <a:r>
              <a:rPr lang="en-GB" sz="2200" dirty="0" smtClean="0">
                <a:latin typeface="Courier"/>
                <a:cs typeface="Courier"/>
              </a:rPr>
              <a:t>    r = f + g;</a:t>
            </a:r>
          </a:p>
          <a:p>
            <a:r>
              <a:rPr lang="en-GB" sz="2200" dirty="0" smtClean="0">
                <a:latin typeface="Courier"/>
                <a:cs typeface="Courier"/>
              </a:rPr>
              <a:t>}</a:t>
            </a:r>
          </a:p>
        </p:txBody>
      </p:sp>
    </p:spTree>
    <p:extLst>
      <p:ext uri="{BB962C8B-B14F-4D97-AF65-F5344CB8AC3E}">
        <p14:creationId xmlns:p14="http://schemas.microsoft.com/office/powerpoint/2010/main" val="174485491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75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475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4754">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4754">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475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54"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6802" name="Rectangle 1"/>
          <p:cNvSpPr>
            <a:spLocks noGrp="1" noChangeArrowheads="1"/>
          </p:cNvSpPr>
          <p:nvPr>
            <p:ph type="title"/>
          </p:nvPr>
        </p:nvSpPr>
        <p:spPr>
          <a:xfrm>
            <a:off x="457200" y="533400"/>
            <a:ext cx="8229600" cy="884238"/>
          </a:xfrm>
        </p:spPr>
        <p:txBody>
          <a:bodyPr/>
          <a:lstStyle/>
          <a:p>
            <a:r>
              <a:rPr lang="en-GB" dirty="0" smtClean="0">
                <a:solidFill>
                  <a:srgbClr val="406F9E"/>
                </a:solidFill>
              </a:rPr>
              <a:t>Pervasive parallel data flow</a:t>
            </a:r>
          </a:p>
        </p:txBody>
      </p:sp>
      <p:pic>
        <p:nvPicPr>
          <p:cNvPr id="4" name="Picture 3" descr="Screen Shot 2014-05-06 at 8.27.09 AM.png"/>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a:ext>
            </a:extLst>
          </a:blip>
          <a:srcRect l="16863" t="1873" r="13360" b="28906"/>
          <a:stretch/>
        </p:blipFill>
        <p:spPr>
          <a:xfrm>
            <a:off x="1524000" y="1417638"/>
            <a:ext cx="6705600" cy="4373562"/>
          </a:xfrm>
          <a:prstGeom prst="rect">
            <a:avLst/>
          </a:prstGeom>
        </p:spPr>
      </p:pic>
    </p:spTree>
    <p:extLst>
      <p:ext uri="{BB962C8B-B14F-4D97-AF65-F5344CB8AC3E}">
        <p14:creationId xmlns:p14="http://schemas.microsoft.com/office/powerpoint/2010/main" val="1056869905"/>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7"/>
          <p:cNvSpPr>
            <a:spLocks noChangeArrowheads="1"/>
          </p:cNvSpPr>
          <p:nvPr/>
        </p:nvSpPr>
        <p:spPr bwMode="auto">
          <a:xfrm>
            <a:off x="0" y="5257800"/>
            <a:ext cx="9144000" cy="1600200"/>
          </a:xfrm>
          <a:prstGeom prst="rect">
            <a:avLst/>
          </a:prstGeom>
          <a:solidFill>
            <a:srgbClr val="FFFFFF"/>
          </a:solidFill>
          <a:ln w="9525">
            <a:noFill/>
            <a:miter lim="800000"/>
            <a:headEnd/>
            <a:tailEnd/>
          </a:ln>
        </p:spPr>
        <p:txBody>
          <a:bodyPr wrap="none" anchor="ctr">
            <a:prstTxWarp prst="textNoShape">
              <a:avLst/>
            </a:prstTxWarp>
          </a:bodyPr>
          <a:lstStyle/>
          <a:p>
            <a:pPr algn="r" fontAlgn="auto">
              <a:spcBef>
                <a:spcPts val="0"/>
              </a:spcBef>
              <a:spcAft>
                <a:spcPts val="0"/>
              </a:spcAft>
            </a:pPr>
            <a:endParaRPr lang="en-US" sz="1800">
              <a:solidFill>
                <a:prstClr val="black"/>
              </a:solidFill>
              <a:latin typeface="Calibri"/>
              <a:ea typeface="+mn-ea"/>
              <a:cs typeface="+mn-cs"/>
            </a:endParaRPr>
          </a:p>
        </p:txBody>
      </p:sp>
      <p:sp>
        <p:nvSpPr>
          <p:cNvPr id="2" name="Title 1"/>
          <p:cNvSpPr>
            <a:spLocks noGrp="1"/>
          </p:cNvSpPr>
          <p:nvPr>
            <p:ph type="title"/>
          </p:nvPr>
        </p:nvSpPr>
        <p:spPr/>
        <p:txBody>
          <a:bodyPr/>
          <a:lstStyle/>
          <a:p>
            <a:r>
              <a:rPr lang="en-US" b="0" dirty="0" smtClean="0">
                <a:solidFill>
                  <a:srgbClr val="406F9E"/>
                </a:solidFill>
              </a:rPr>
              <a:t>Swift/T: productive extreme-scale scripting</a:t>
            </a:r>
            <a:endParaRPr lang="en-US" b="0" dirty="0">
              <a:solidFill>
                <a:srgbClr val="406F9E"/>
              </a:solidFill>
            </a:endParaRPr>
          </a:p>
        </p:txBody>
      </p:sp>
      <p:sp>
        <p:nvSpPr>
          <p:cNvPr id="3" name="Content Placeholder 2"/>
          <p:cNvSpPr>
            <a:spLocks noGrp="1"/>
          </p:cNvSpPr>
          <p:nvPr>
            <p:ph idx="1"/>
          </p:nvPr>
        </p:nvSpPr>
        <p:spPr>
          <a:xfrm>
            <a:off x="304800" y="4389437"/>
            <a:ext cx="8743125" cy="2239963"/>
          </a:xfrm>
        </p:spPr>
        <p:txBody>
          <a:bodyPr/>
          <a:lstStyle/>
          <a:p>
            <a:r>
              <a:rPr lang="en-US" sz="1800" dirty="0" smtClean="0"/>
              <a:t>Script-like programming with “leaf” tasks</a:t>
            </a:r>
          </a:p>
          <a:p>
            <a:pPr lvl="1"/>
            <a:r>
              <a:rPr lang="en-US" sz="1600" dirty="0" smtClean="0"/>
              <a:t>In-memory function calls in C++, Fortran, Python, R, … passing in-memory objects</a:t>
            </a:r>
          </a:p>
          <a:p>
            <a:pPr lvl="1"/>
            <a:r>
              <a:rPr lang="en-US" sz="1600" dirty="0"/>
              <a:t>More expressive than master-worker for “programming in the large”</a:t>
            </a:r>
          </a:p>
          <a:p>
            <a:pPr lvl="1"/>
            <a:r>
              <a:rPr lang="en-US" sz="1600" dirty="0" smtClean="0"/>
              <a:t>Leaf tasks can be MPI programs, etc. Can be separate processes if OS permits.</a:t>
            </a:r>
          </a:p>
          <a:p>
            <a:r>
              <a:rPr lang="en-US" sz="1800" dirty="0" smtClean="0"/>
              <a:t>Distributed, </a:t>
            </a:r>
            <a:r>
              <a:rPr lang="en-US" sz="1800" i="1" dirty="0" smtClean="0"/>
              <a:t>scalable</a:t>
            </a:r>
            <a:r>
              <a:rPr lang="en-US" sz="1800" dirty="0" smtClean="0"/>
              <a:t> runtime manages tasks, load balancing, data movement</a:t>
            </a:r>
          </a:p>
          <a:p>
            <a:r>
              <a:rPr lang="en-US" sz="1800" dirty="0" smtClean="0"/>
              <a:t>User function calls to external code run on thousands of worker nodes</a:t>
            </a:r>
          </a:p>
        </p:txBody>
      </p:sp>
      <p:grpSp>
        <p:nvGrpSpPr>
          <p:cNvPr id="32" name="Group 31"/>
          <p:cNvGrpSpPr/>
          <p:nvPr/>
        </p:nvGrpSpPr>
        <p:grpSpPr>
          <a:xfrm>
            <a:off x="1104900" y="990600"/>
            <a:ext cx="6781800" cy="3276600"/>
            <a:chOff x="1181877" y="2133600"/>
            <a:chExt cx="7013508" cy="3505200"/>
          </a:xfrm>
        </p:grpSpPr>
        <p:grpSp>
          <p:nvGrpSpPr>
            <p:cNvPr id="11" name="Group 10"/>
            <p:cNvGrpSpPr/>
            <p:nvPr/>
          </p:nvGrpSpPr>
          <p:grpSpPr>
            <a:xfrm>
              <a:off x="1181877" y="2389900"/>
              <a:ext cx="1918996" cy="1735494"/>
              <a:chOff x="877077" y="3203510"/>
              <a:chExt cx="1918996" cy="1735494"/>
            </a:xfrm>
          </p:grpSpPr>
          <p:sp>
            <p:nvSpPr>
              <p:cNvPr id="13" name="Rectangle 12"/>
              <p:cNvSpPr/>
              <p:nvPr/>
            </p:nvSpPr>
            <p:spPr>
              <a:xfrm>
                <a:off x="1181877" y="3508310"/>
                <a:ext cx="1614196" cy="1430694"/>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black"/>
                    </a:solidFill>
                    <a:latin typeface="Calibri"/>
                  </a:rPr>
                  <a:t>Swift control process</a:t>
                </a:r>
                <a:endParaRPr lang="en-US" dirty="0">
                  <a:solidFill>
                    <a:prstClr val="black"/>
                  </a:solidFill>
                  <a:latin typeface="Calibri"/>
                </a:endParaRPr>
              </a:p>
            </p:txBody>
          </p:sp>
          <p:sp>
            <p:nvSpPr>
              <p:cNvPr id="12" name="Rectangle 11"/>
              <p:cNvSpPr/>
              <p:nvPr/>
            </p:nvSpPr>
            <p:spPr>
              <a:xfrm>
                <a:off x="1029477" y="3355910"/>
                <a:ext cx="1614196" cy="1430694"/>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black"/>
                    </a:solidFill>
                    <a:latin typeface="Calibri"/>
                  </a:rPr>
                  <a:t>Swift control process</a:t>
                </a:r>
                <a:endParaRPr lang="en-US" dirty="0">
                  <a:solidFill>
                    <a:prstClr val="black"/>
                  </a:solidFill>
                  <a:latin typeface="Calibri"/>
                </a:endParaRPr>
              </a:p>
            </p:txBody>
          </p:sp>
          <p:sp>
            <p:nvSpPr>
              <p:cNvPr id="4" name="Rectangle 3"/>
              <p:cNvSpPr/>
              <p:nvPr/>
            </p:nvSpPr>
            <p:spPr>
              <a:xfrm>
                <a:off x="877077" y="3203510"/>
                <a:ext cx="1614196" cy="1430694"/>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sz="2200" dirty="0" smtClean="0">
                    <a:solidFill>
                      <a:prstClr val="black"/>
                    </a:solidFill>
                    <a:latin typeface="Calibri"/>
                  </a:rPr>
                  <a:t>Parallel</a:t>
                </a:r>
                <a:br>
                  <a:rPr lang="en-US" sz="2200" dirty="0" smtClean="0">
                    <a:solidFill>
                      <a:prstClr val="black"/>
                    </a:solidFill>
                    <a:latin typeface="Calibri"/>
                  </a:rPr>
                </a:br>
                <a:r>
                  <a:rPr lang="en-US" sz="2200" dirty="0" smtClean="0">
                    <a:solidFill>
                      <a:prstClr val="black"/>
                    </a:solidFill>
                    <a:latin typeface="Calibri"/>
                  </a:rPr>
                  <a:t>evaluator</a:t>
                </a:r>
                <a:br>
                  <a:rPr lang="en-US" sz="2200" dirty="0" smtClean="0">
                    <a:solidFill>
                      <a:prstClr val="black"/>
                    </a:solidFill>
                    <a:latin typeface="Calibri"/>
                  </a:rPr>
                </a:br>
                <a:r>
                  <a:rPr lang="en-US" sz="2200" dirty="0" smtClean="0">
                    <a:solidFill>
                      <a:prstClr val="black"/>
                    </a:solidFill>
                    <a:latin typeface="Calibri"/>
                  </a:rPr>
                  <a:t>and</a:t>
                </a:r>
                <a:br>
                  <a:rPr lang="en-US" sz="2200" dirty="0" smtClean="0">
                    <a:solidFill>
                      <a:prstClr val="black"/>
                    </a:solidFill>
                    <a:latin typeface="Calibri"/>
                  </a:rPr>
                </a:br>
                <a:r>
                  <a:rPr lang="en-US" sz="2200" dirty="0" smtClean="0">
                    <a:solidFill>
                      <a:prstClr val="black"/>
                    </a:solidFill>
                    <a:latin typeface="Calibri"/>
                  </a:rPr>
                  <a:t>data store</a:t>
                </a:r>
                <a:endParaRPr lang="en-US" sz="2200" dirty="0">
                  <a:solidFill>
                    <a:prstClr val="black"/>
                  </a:solidFill>
                  <a:latin typeface="Calibri"/>
                </a:endParaRPr>
              </a:p>
            </p:txBody>
          </p:sp>
        </p:grpSp>
        <p:grpSp>
          <p:nvGrpSpPr>
            <p:cNvPr id="8" name="Group 7"/>
            <p:cNvGrpSpPr/>
            <p:nvPr/>
          </p:nvGrpSpPr>
          <p:grpSpPr>
            <a:xfrm>
              <a:off x="4309185" y="2133600"/>
              <a:ext cx="3886200" cy="3505200"/>
              <a:chOff x="3200400" y="3200400"/>
              <a:chExt cx="3886200" cy="3505200"/>
            </a:xfrm>
          </p:grpSpPr>
          <p:grpSp>
            <p:nvGrpSpPr>
              <p:cNvPr id="23" name="Group 22"/>
              <p:cNvGrpSpPr/>
              <p:nvPr/>
            </p:nvGrpSpPr>
            <p:grpSpPr>
              <a:xfrm>
                <a:off x="3505200" y="3505200"/>
                <a:ext cx="3581400" cy="3200400"/>
                <a:chOff x="3200400" y="3200400"/>
                <a:chExt cx="3581400" cy="3200400"/>
              </a:xfrm>
            </p:grpSpPr>
            <p:sp>
              <p:nvSpPr>
                <p:cNvPr id="24" name="Rectangle 23"/>
                <p:cNvSpPr/>
                <p:nvPr/>
              </p:nvSpPr>
              <p:spPr>
                <a:xfrm>
                  <a:off x="3200400" y="3200400"/>
                  <a:ext cx="3581400" cy="32004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black"/>
                      </a:solidFill>
                      <a:latin typeface="Calibri"/>
                    </a:rPr>
                    <a:t>Swift worker process</a:t>
                  </a:r>
                </a:p>
                <a:p>
                  <a:pPr algn="ctr" fontAlgn="auto">
                    <a:spcBef>
                      <a:spcPts val="0"/>
                    </a:spcBef>
                    <a:spcAft>
                      <a:spcPts val="0"/>
                    </a:spcAft>
                  </a:pPr>
                  <a:endParaRPr lang="en-US" dirty="0" smtClean="0">
                    <a:solidFill>
                      <a:prstClr val="black"/>
                    </a:solidFill>
                    <a:latin typeface="Calibri"/>
                  </a:endParaRPr>
                </a:p>
                <a:p>
                  <a:pPr algn="ctr" fontAlgn="auto">
                    <a:spcBef>
                      <a:spcPts val="0"/>
                    </a:spcBef>
                    <a:spcAft>
                      <a:spcPts val="0"/>
                    </a:spcAft>
                  </a:pPr>
                  <a:endParaRPr lang="en-US" dirty="0">
                    <a:solidFill>
                      <a:prstClr val="black"/>
                    </a:solidFill>
                    <a:latin typeface="Calibri"/>
                  </a:endParaRPr>
                </a:p>
                <a:p>
                  <a:pPr algn="ctr" fontAlgn="auto">
                    <a:spcBef>
                      <a:spcPts val="0"/>
                    </a:spcBef>
                    <a:spcAft>
                      <a:spcPts val="0"/>
                    </a:spcAft>
                  </a:pPr>
                  <a:endParaRPr lang="en-US" dirty="0" smtClean="0">
                    <a:solidFill>
                      <a:prstClr val="black"/>
                    </a:solidFill>
                    <a:latin typeface="Calibri"/>
                  </a:endParaRPr>
                </a:p>
                <a:p>
                  <a:pPr algn="ctr" fontAlgn="auto">
                    <a:spcBef>
                      <a:spcPts val="0"/>
                    </a:spcBef>
                    <a:spcAft>
                      <a:spcPts val="0"/>
                    </a:spcAft>
                  </a:pPr>
                  <a:endParaRPr lang="en-US" dirty="0">
                    <a:solidFill>
                      <a:prstClr val="black"/>
                    </a:solidFill>
                    <a:latin typeface="Calibri"/>
                  </a:endParaRPr>
                </a:p>
                <a:p>
                  <a:pPr algn="ctr" fontAlgn="auto">
                    <a:spcBef>
                      <a:spcPts val="0"/>
                    </a:spcBef>
                    <a:spcAft>
                      <a:spcPts val="0"/>
                    </a:spcAft>
                  </a:pPr>
                  <a:endParaRPr lang="en-US" dirty="0" smtClean="0">
                    <a:solidFill>
                      <a:prstClr val="black"/>
                    </a:solidFill>
                    <a:latin typeface="Calibri"/>
                  </a:endParaRPr>
                </a:p>
                <a:p>
                  <a:pPr algn="ctr" fontAlgn="auto">
                    <a:spcBef>
                      <a:spcPts val="0"/>
                    </a:spcBef>
                    <a:spcAft>
                      <a:spcPts val="0"/>
                    </a:spcAft>
                  </a:pPr>
                  <a:endParaRPr lang="en-US" dirty="0">
                    <a:solidFill>
                      <a:prstClr val="black"/>
                    </a:solidFill>
                    <a:latin typeface="Calibri"/>
                  </a:endParaRPr>
                </a:p>
              </p:txBody>
            </p:sp>
            <p:pic>
              <p:nvPicPr>
                <p:cNvPr id="25" name="Picture 2" descr="C:\cygwin\home\justin\ATPESC_2013-08-06\part11-swift-py-r\slides\python-powered-h-50x65.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407226" y="5114037"/>
                  <a:ext cx="749559" cy="974427"/>
                </a:xfrm>
                <a:prstGeom prst="rect">
                  <a:avLst/>
                </a:prstGeom>
                <a:noFill/>
                <a:extLst>
                  <a:ext uri="{909E8E84-426E-40dd-AFC4-6F175D3DCCD1}">
                    <a14:hiddenFill xmlns:a14="http://schemas.microsoft.com/office/drawing/2010/main" xmlns="">
                      <a:solidFill>
                        <a:srgbClr val="FFFFFF"/>
                      </a:solidFill>
                    </a14:hiddenFill>
                  </a:ext>
                </a:extLst>
              </p:spPr>
            </p:pic>
            <p:pic>
              <p:nvPicPr>
                <p:cNvPr id="26" name="Picture 3" descr="C:\cygwin\home\justin\ATPESC_2013-08-06\part11-swift-py-r\slides\Rlogo.jpg"/>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4363275" y="5221293"/>
                  <a:ext cx="1004548" cy="759916"/>
                </a:xfrm>
                <a:prstGeom prst="rect">
                  <a:avLst/>
                </a:prstGeom>
                <a:noFill/>
                <a:extLst>
                  <a:ext uri="{909E8E84-426E-40dd-AFC4-6F175D3DCCD1}">
                    <a14:hiddenFill xmlns:a14="http://schemas.microsoft.com/office/drawing/2010/main" xmlns="">
                      <a:solidFill>
                        <a:srgbClr val="FFFFFF"/>
                      </a:solidFill>
                    </a14:hiddenFill>
                  </a:ext>
                </a:extLst>
              </p:spPr>
            </p:pic>
            <p:sp>
              <p:nvSpPr>
                <p:cNvPr id="27" name="Rounded Rectangle 26"/>
                <p:cNvSpPr/>
                <p:nvPr/>
              </p:nvSpPr>
              <p:spPr>
                <a:xfrm>
                  <a:off x="3431332" y="4052596"/>
                  <a:ext cx="762000" cy="748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white"/>
                      </a:solidFill>
                      <a:latin typeface="Calibri"/>
                    </a:rPr>
                    <a:t>C</a:t>
                  </a:r>
                  <a:endParaRPr lang="en-US" dirty="0">
                    <a:solidFill>
                      <a:prstClr val="white"/>
                    </a:solidFill>
                    <a:latin typeface="Calibri"/>
                  </a:endParaRPr>
                </a:p>
              </p:txBody>
            </p:sp>
            <p:sp>
              <p:nvSpPr>
                <p:cNvPr id="28" name="Rounded Rectangle 27"/>
                <p:cNvSpPr/>
                <p:nvPr/>
              </p:nvSpPr>
              <p:spPr>
                <a:xfrm>
                  <a:off x="4363275" y="4052596"/>
                  <a:ext cx="762000" cy="748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white"/>
                      </a:solidFill>
                      <a:latin typeface="Calibri"/>
                    </a:rPr>
                    <a:t>C++</a:t>
                  </a:r>
                  <a:endParaRPr lang="en-US" dirty="0">
                    <a:solidFill>
                      <a:prstClr val="white"/>
                    </a:solidFill>
                    <a:latin typeface="Calibri"/>
                  </a:endParaRPr>
                </a:p>
              </p:txBody>
            </p:sp>
            <p:sp>
              <p:nvSpPr>
                <p:cNvPr id="29" name="Rounded Rectangle 28"/>
                <p:cNvSpPr/>
                <p:nvPr/>
              </p:nvSpPr>
              <p:spPr>
                <a:xfrm>
                  <a:off x="5367823" y="4019647"/>
                  <a:ext cx="1237863" cy="748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white"/>
                      </a:solidFill>
                      <a:latin typeface="Calibri"/>
                    </a:rPr>
                    <a:t>Fortran</a:t>
                  </a:r>
                  <a:endParaRPr lang="en-US" dirty="0">
                    <a:solidFill>
                      <a:prstClr val="white"/>
                    </a:solidFill>
                    <a:latin typeface="Calibri"/>
                  </a:endParaRPr>
                </a:p>
              </p:txBody>
            </p:sp>
            <p:pic>
              <p:nvPicPr>
                <p:cNvPr id="30" name="Picture 4" descr="C:\Users\justin\Desktop\tcllogo-tr.gif"/>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579706" y="5056641"/>
                  <a:ext cx="814096" cy="1197200"/>
                </a:xfrm>
                <a:prstGeom prst="rect">
                  <a:avLst/>
                </a:prstGeom>
                <a:noFill/>
                <a:extLst>
                  <a:ext uri="{909E8E84-426E-40dd-AFC4-6F175D3DCCD1}">
                    <a14:hiddenFill xmlns:a14="http://schemas.microsoft.com/office/drawing/2010/main" xmlns="">
                      <a:solidFill>
                        <a:srgbClr val="FFFFFF"/>
                      </a:solidFill>
                    </a14:hiddenFill>
                  </a:ext>
                </a:extLst>
              </p:spPr>
            </p:pic>
          </p:grpSp>
          <p:grpSp>
            <p:nvGrpSpPr>
              <p:cNvPr id="15" name="Group 14"/>
              <p:cNvGrpSpPr/>
              <p:nvPr/>
            </p:nvGrpSpPr>
            <p:grpSpPr>
              <a:xfrm>
                <a:off x="3352800" y="3352800"/>
                <a:ext cx="3581400" cy="3200400"/>
                <a:chOff x="3200400" y="3200400"/>
                <a:chExt cx="3581400" cy="3200400"/>
              </a:xfrm>
            </p:grpSpPr>
            <p:sp>
              <p:nvSpPr>
                <p:cNvPr id="16" name="Rectangle 15"/>
                <p:cNvSpPr/>
                <p:nvPr/>
              </p:nvSpPr>
              <p:spPr>
                <a:xfrm>
                  <a:off x="3200400" y="3200400"/>
                  <a:ext cx="3581400" cy="32004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black"/>
                      </a:solidFill>
                      <a:latin typeface="Calibri"/>
                    </a:rPr>
                    <a:t>Swift worker process</a:t>
                  </a:r>
                </a:p>
                <a:p>
                  <a:pPr algn="ctr" fontAlgn="auto">
                    <a:spcBef>
                      <a:spcPts val="0"/>
                    </a:spcBef>
                    <a:spcAft>
                      <a:spcPts val="0"/>
                    </a:spcAft>
                  </a:pPr>
                  <a:endParaRPr lang="en-US" dirty="0" smtClean="0">
                    <a:solidFill>
                      <a:prstClr val="black"/>
                    </a:solidFill>
                    <a:latin typeface="Calibri"/>
                  </a:endParaRPr>
                </a:p>
                <a:p>
                  <a:pPr algn="ctr" fontAlgn="auto">
                    <a:spcBef>
                      <a:spcPts val="0"/>
                    </a:spcBef>
                    <a:spcAft>
                      <a:spcPts val="0"/>
                    </a:spcAft>
                  </a:pPr>
                  <a:endParaRPr lang="en-US" dirty="0">
                    <a:solidFill>
                      <a:prstClr val="black"/>
                    </a:solidFill>
                    <a:latin typeface="Calibri"/>
                  </a:endParaRPr>
                </a:p>
                <a:p>
                  <a:pPr algn="ctr" fontAlgn="auto">
                    <a:spcBef>
                      <a:spcPts val="0"/>
                    </a:spcBef>
                    <a:spcAft>
                      <a:spcPts val="0"/>
                    </a:spcAft>
                  </a:pPr>
                  <a:endParaRPr lang="en-US" dirty="0" smtClean="0">
                    <a:solidFill>
                      <a:prstClr val="black"/>
                    </a:solidFill>
                    <a:latin typeface="Calibri"/>
                  </a:endParaRPr>
                </a:p>
                <a:p>
                  <a:pPr algn="ctr" fontAlgn="auto">
                    <a:spcBef>
                      <a:spcPts val="0"/>
                    </a:spcBef>
                    <a:spcAft>
                      <a:spcPts val="0"/>
                    </a:spcAft>
                  </a:pPr>
                  <a:endParaRPr lang="en-US" dirty="0">
                    <a:solidFill>
                      <a:prstClr val="black"/>
                    </a:solidFill>
                    <a:latin typeface="Calibri"/>
                  </a:endParaRPr>
                </a:p>
                <a:p>
                  <a:pPr algn="ctr" fontAlgn="auto">
                    <a:spcBef>
                      <a:spcPts val="0"/>
                    </a:spcBef>
                    <a:spcAft>
                      <a:spcPts val="0"/>
                    </a:spcAft>
                  </a:pPr>
                  <a:endParaRPr lang="en-US" dirty="0" smtClean="0">
                    <a:solidFill>
                      <a:prstClr val="black"/>
                    </a:solidFill>
                    <a:latin typeface="Calibri"/>
                  </a:endParaRPr>
                </a:p>
                <a:p>
                  <a:pPr algn="ctr" fontAlgn="auto">
                    <a:spcBef>
                      <a:spcPts val="0"/>
                    </a:spcBef>
                    <a:spcAft>
                      <a:spcPts val="0"/>
                    </a:spcAft>
                  </a:pPr>
                  <a:endParaRPr lang="en-US" dirty="0">
                    <a:solidFill>
                      <a:prstClr val="black"/>
                    </a:solidFill>
                    <a:latin typeface="Calibri"/>
                  </a:endParaRPr>
                </a:p>
              </p:txBody>
            </p:sp>
            <p:pic>
              <p:nvPicPr>
                <p:cNvPr id="17" name="Picture 2" descr="C:\cygwin\home\justin\ATPESC_2013-08-06\part11-swift-py-r\slides\python-powered-h-50x65.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407226" y="5114037"/>
                  <a:ext cx="749559" cy="974427"/>
                </a:xfrm>
                <a:prstGeom prst="rect">
                  <a:avLst/>
                </a:prstGeom>
                <a:noFill/>
                <a:extLst>
                  <a:ext uri="{909E8E84-426E-40dd-AFC4-6F175D3DCCD1}">
                    <a14:hiddenFill xmlns:a14="http://schemas.microsoft.com/office/drawing/2010/main" xmlns="">
                      <a:solidFill>
                        <a:srgbClr val="FFFFFF"/>
                      </a:solidFill>
                    </a14:hiddenFill>
                  </a:ext>
                </a:extLst>
              </p:spPr>
            </p:pic>
            <p:pic>
              <p:nvPicPr>
                <p:cNvPr id="18" name="Picture 3" descr="C:\cygwin\home\justin\ATPESC_2013-08-06\part11-swift-py-r\slides\Rlogo.jpg"/>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4363275" y="5221293"/>
                  <a:ext cx="1004548" cy="759916"/>
                </a:xfrm>
                <a:prstGeom prst="rect">
                  <a:avLst/>
                </a:prstGeom>
                <a:noFill/>
                <a:extLst>
                  <a:ext uri="{909E8E84-426E-40dd-AFC4-6F175D3DCCD1}">
                    <a14:hiddenFill xmlns:a14="http://schemas.microsoft.com/office/drawing/2010/main" xmlns="">
                      <a:solidFill>
                        <a:srgbClr val="FFFFFF"/>
                      </a:solidFill>
                    </a14:hiddenFill>
                  </a:ext>
                </a:extLst>
              </p:spPr>
            </p:pic>
            <p:sp>
              <p:nvSpPr>
                <p:cNvPr id="19" name="Rounded Rectangle 18"/>
                <p:cNvSpPr/>
                <p:nvPr/>
              </p:nvSpPr>
              <p:spPr>
                <a:xfrm>
                  <a:off x="3431332" y="4052596"/>
                  <a:ext cx="762000" cy="748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white"/>
                      </a:solidFill>
                      <a:latin typeface="Calibri"/>
                    </a:rPr>
                    <a:t>C</a:t>
                  </a:r>
                  <a:endParaRPr lang="en-US" dirty="0">
                    <a:solidFill>
                      <a:prstClr val="white"/>
                    </a:solidFill>
                    <a:latin typeface="Calibri"/>
                  </a:endParaRPr>
                </a:p>
              </p:txBody>
            </p:sp>
            <p:sp>
              <p:nvSpPr>
                <p:cNvPr id="20" name="Rounded Rectangle 19"/>
                <p:cNvSpPr/>
                <p:nvPr/>
              </p:nvSpPr>
              <p:spPr>
                <a:xfrm>
                  <a:off x="4363275" y="4052596"/>
                  <a:ext cx="762000" cy="748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white"/>
                      </a:solidFill>
                      <a:latin typeface="Calibri"/>
                    </a:rPr>
                    <a:t>C++</a:t>
                  </a:r>
                  <a:endParaRPr lang="en-US" dirty="0">
                    <a:solidFill>
                      <a:prstClr val="white"/>
                    </a:solidFill>
                    <a:latin typeface="Calibri"/>
                  </a:endParaRPr>
                </a:p>
              </p:txBody>
            </p:sp>
            <p:sp>
              <p:nvSpPr>
                <p:cNvPr id="21" name="Rounded Rectangle 20"/>
                <p:cNvSpPr/>
                <p:nvPr/>
              </p:nvSpPr>
              <p:spPr>
                <a:xfrm>
                  <a:off x="5367823" y="4019647"/>
                  <a:ext cx="1237863" cy="748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white"/>
                      </a:solidFill>
                      <a:latin typeface="Calibri"/>
                    </a:rPr>
                    <a:t>Fortran</a:t>
                  </a:r>
                  <a:endParaRPr lang="en-US" dirty="0">
                    <a:solidFill>
                      <a:prstClr val="white"/>
                    </a:solidFill>
                    <a:latin typeface="Calibri"/>
                  </a:endParaRPr>
                </a:p>
              </p:txBody>
            </p:sp>
            <p:pic>
              <p:nvPicPr>
                <p:cNvPr id="22" name="Picture 4" descr="C:\Users\justin\Desktop\tcllogo-tr.gif"/>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579706" y="5056641"/>
                  <a:ext cx="814096" cy="1197200"/>
                </a:xfrm>
                <a:prstGeom prst="rect">
                  <a:avLst/>
                </a:prstGeom>
                <a:noFill/>
                <a:extLst>
                  <a:ext uri="{909E8E84-426E-40dd-AFC4-6F175D3DCCD1}">
                    <a14:hiddenFill xmlns:a14="http://schemas.microsoft.com/office/drawing/2010/main" xmlns="">
                      <a:solidFill>
                        <a:srgbClr val="FFFFFF"/>
                      </a:solidFill>
                    </a14:hiddenFill>
                  </a:ext>
                </a:extLst>
              </p:spPr>
            </p:pic>
          </p:grpSp>
          <p:grpSp>
            <p:nvGrpSpPr>
              <p:cNvPr id="7" name="Group 6"/>
              <p:cNvGrpSpPr/>
              <p:nvPr/>
            </p:nvGrpSpPr>
            <p:grpSpPr>
              <a:xfrm>
                <a:off x="3200400" y="3200400"/>
                <a:ext cx="3581400" cy="3200400"/>
                <a:chOff x="3200400" y="3200400"/>
                <a:chExt cx="3581400" cy="3200400"/>
              </a:xfrm>
            </p:grpSpPr>
            <p:sp>
              <p:nvSpPr>
                <p:cNvPr id="5" name="Rectangle 4"/>
                <p:cNvSpPr/>
                <p:nvPr/>
              </p:nvSpPr>
              <p:spPr>
                <a:xfrm>
                  <a:off x="3200400" y="3200400"/>
                  <a:ext cx="3581400" cy="32004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prstClr val="black"/>
                      </a:solidFill>
                      <a:latin typeface="Calibri"/>
                    </a:rPr>
                    <a:t>Swift worker process</a:t>
                  </a:r>
                </a:p>
                <a:p>
                  <a:pPr algn="ctr" fontAlgn="auto">
                    <a:spcBef>
                      <a:spcPts val="0"/>
                    </a:spcBef>
                    <a:spcAft>
                      <a:spcPts val="0"/>
                    </a:spcAft>
                  </a:pPr>
                  <a:endParaRPr lang="en-US" dirty="0" smtClean="0">
                    <a:solidFill>
                      <a:prstClr val="black"/>
                    </a:solidFill>
                    <a:latin typeface="Calibri"/>
                  </a:endParaRPr>
                </a:p>
                <a:p>
                  <a:pPr algn="ctr" fontAlgn="auto">
                    <a:spcBef>
                      <a:spcPts val="0"/>
                    </a:spcBef>
                    <a:spcAft>
                      <a:spcPts val="0"/>
                    </a:spcAft>
                  </a:pPr>
                  <a:endParaRPr lang="en-US" dirty="0">
                    <a:solidFill>
                      <a:prstClr val="black"/>
                    </a:solidFill>
                    <a:latin typeface="Calibri"/>
                  </a:endParaRPr>
                </a:p>
                <a:p>
                  <a:pPr algn="ctr" fontAlgn="auto">
                    <a:spcBef>
                      <a:spcPts val="0"/>
                    </a:spcBef>
                    <a:spcAft>
                      <a:spcPts val="0"/>
                    </a:spcAft>
                  </a:pPr>
                  <a:endParaRPr lang="en-US" dirty="0" smtClean="0">
                    <a:solidFill>
                      <a:prstClr val="black"/>
                    </a:solidFill>
                    <a:latin typeface="Calibri"/>
                  </a:endParaRPr>
                </a:p>
                <a:p>
                  <a:pPr algn="ctr" fontAlgn="auto">
                    <a:spcBef>
                      <a:spcPts val="0"/>
                    </a:spcBef>
                    <a:spcAft>
                      <a:spcPts val="0"/>
                    </a:spcAft>
                  </a:pPr>
                  <a:endParaRPr lang="en-US" dirty="0">
                    <a:solidFill>
                      <a:prstClr val="black"/>
                    </a:solidFill>
                    <a:latin typeface="Calibri"/>
                  </a:endParaRPr>
                </a:p>
                <a:p>
                  <a:pPr algn="ctr" fontAlgn="auto">
                    <a:spcBef>
                      <a:spcPts val="0"/>
                    </a:spcBef>
                    <a:spcAft>
                      <a:spcPts val="0"/>
                    </a:spcAft>
                  </a:pPr>
                  <a:endParaRPr lang="en-US" dirty="0" smtClean="0">
                    <a:solidFill>
                      <a:prstClr val="black"/>
                    </a:solidFill>
                    <a:latin typeface="Calibri"/>
                  </a:endParaRPr>
                </a:p>
                <a:p>
                  <a:pPr algn="ctr" fontAlgn="auto">
                    <a:spcBef>
                      <a:spcPts val="0"/>
                    </a:spcBef>
                    <a:spcAft>
                      <a:spcPts val="0"/>
                    </a:spcAft>
                  </a:pPr>
                  <a:endParaRPr lang="en-US" dirty="0">
                    <a:solidFill>
                      <a:prstClr val="black"/>
                    </a:solidFill>
                    <a:latin typeface="Calibri"/>
                  </a:endParaRPr>
                </a:p>
              </p:txBody>
            </p:sp>
            <p:pic>
              <p:nvPicPr>
                <p:cNvPr id="1026" name="Picture 2" descr="C:\cygwin\home\justin\ATPESC_2013-08-06\part11-swift-py-r\slides\python-powered-h-50x65.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407226" y="5114037"/>
                  <a:ext cx="749559" cy="974427"/>
                </a:xfrm>
                <a:prstGeom prst="rect">
                  <a:avLst/>
                </a:prstGeom>
                <a:noFill/>
                <a:extLst>
                  <a:ext uri="{909E8E84-426E-40dd-AFC4-6F175D3DCCD1}">
                    <a14:hiddenFill xmlns:a14="http://schemas.microsoft.com/office/drawing/2010/main" xmlns="">
                      <a:solidFill>
                        <a:srgbClr val="FFFFFF"/>
                      </a:solidFill>
                    </a14:hiddenFill>
                  </a:ext>
                </a:extLst>
              </p:spPr>
            </p:pic>
            <p:pic>
              <p:nvPicPr>
                <p:cNvPr id="1027" name="Picture 3" descr="C:\cygwin\home\justin\ATPESC_2013-08-06\part11-swift-py-r\slides\Rlogo.jpg"/>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4363275" y="5221293"/>
                  <a:ext cx="1004548" cy="759916"/>
                </a:xfrm>
                <a:prstGeom prst="rect">
                  <a:avLst/>
                </a:prstGeom>
                <a:noFill/>
                <a:extLst>
                  <a:ext uri="{909E8E84-426E-40dd-AFC4-6F175D3DCCD1}">
                    <a14:hiddenFill xmlns:a14="http://schemas.microsoft.com/office/drawing/2010/main" xmlns="">
                      <a:solidFill>
                        <a:srgbClr val="FFFFFF"/>
                      </a:solidFill>
                    </a14:hiddenFill>
                  </a:ext>
                </a:extLst>
              </p:spPr>
            </p:pic>
            <p:sp>
              <p:nvSpPr>
                <p:cNvPr id="6" name="Rounded Rectangle 5"/>
                <p:cNvSpPr/>
                <p:nvPr/>
              </p:nvSpPr>
              <p:spPr>
                <a:xfrm>
                  <a:off x="3431332" y="4052596"/>
                  <a:ext cx="762000" cy="748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schemeClr val="tx1"/>
                      </a:solidFill>
                      <a:latin typeface="Calibri"/>
                    </a:rPr>
                    <a:t>C</a:t>
                  </a:r>
                  <a:endParaRPr lang="en-US" dirty="0">
                    <a:solidFill>
                      <a:schemeClr val="tx1"/>
                    </a:solidFill>
                    <a:latin typeface="Calibri"/>
                  </a:endParaRPr>
                </a:p>
              </p:txBody>
            </p:sp>
            <p:sp>
              <p:nvSpPr>
                <p:cNvPr id="9" name="Rounded Rectangle 8"/>
                <p:cNvSpPr/>
                <p:nvPr/>
              </p:nvSpPr>
              <p:spPr>
                <a:xfrm>
                  <a:off x="4363275" y="4052596"/>
                  <a:ext cx="762000" cy="748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schemeClr val="tx1"/>
                      </a:solidFill>
                      <a:latin typeface="Calibri"/>
                    </a:rPr>
                    <a:t>C++</a:t>
                  </a:r>
                  <a:endParaRPr lang="en-US" dirty="0">
                    <a:solidFill>
                      <a:schemeClr val="tx1"/>
                    </a:solidFill>
                    <a:latin typeface="Calibri"/>
                  </a:endParaRPr>
                </a:p>
              </p:txBody>
            </p:sp>
            <p:sp>
              <p:nvSpPr>
                <p:cNvPr id="10" name="Rounded Rectangle 9"/>
                <p:cNvSpPr/>
                <p:nvPr/>
              </p:nvSpPr>
              <p:spPr>
                <a:xfrm>
                  <a:off x="5367823" y="4019647"/>
                  <a:ext cx="1237863" cy="748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dirty="0" smtClean="0">
                      <a:solidFill>
                        <a:schemeClr val="tx1"/>
                      </a:solidFill>
                      <a:latin typeface="Calibri"/>
                    </a:rPr>
                    <a:t>Fortran</a:t>
                  </a:r>
                  <a:endParaRPr lang="en-US" dirty="0">
                    <a:solidFill>
                      <a:schemeClr val="tx1"/>
                    </a:solidFill>
                    <a:latin typeface="Calibri"/>
                  </a:endParaRPr>
                </a:p>
              </p:txBody>
            </p:sp>
            <p:pic>
              <p:nvPicPr>
                <p:cNvPr id="1028" name="Picture 4" descr="C:\Users\justin\Desktop\tcllogo-tr.gif"/>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579706" y="5056641"/>
                  <a:ext cx="814096" cy="1197200"/>
                </a:xfrm>
                <a:prstGeom prst="rect">
                  <a:avLst/>
                </a:prstGeom>
                <a:noFill/>
                <a:extLst>
                  <a:ext uri="{909E8E84-426E-40dd-AFC4-6F175D3DCCD1}">
                    <a14:hiddenFill xmlns:a14="http://schemas.microsoft.com/office/drawing/2010/main" xmlns="">
                      <a:solidFill>
                        <a:srgbClr val="FFFFFF"/>
                      </a:solidFill>
                    </a14:hiddenFill>
                  </a:ext>
                </a:extLst>
              </p:spPr>
            </p:pic>
          </p:grpSp>
        </p:grpSp>
        <p:cxnSp>
          <p:nvCxnSpPr>
            <p:cNvPr id="31" name="Straight Arrow Connector 30"/>
            <p:cNvCxnSpPr/>
            <p:nvPr/>
          </p:nvCxnSpPr>
          <p:spPr>
            <a:xfrm>
              <a:off x="3100873" y="3105247"/>
              <a:ext cx="1208312" cy="0"/>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cxnSp>
          <p:nvCxnSpPr>
            <p:cNvPr id="35" name="Straight Arrow Connector 34"/>
            <p:cNvCxnSpPr/>
            <p:nvPr/>
          </p:nvCxnSpPr>
          <p:spPr>
            <a:xfrm>
              <a:off x="3100873" y="3257647"/>
              <a:ext cx="1208312" cy="0"/>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cxnSp>
          <p:nvCxnSpPr>
            <p:cNvPr id="36" name="Straight Arrow Connector 35"/>
            <p:cNvCxnSpPr>
              <a:stCxn id="13" idx="3"/>
            </p:cNvCxnSpPr>
            <p:nvPr/>
          </p:nvCxnSpPr>
          <p:spPr>
            <a:xfrm>
              <a:off x="3100873" y="3410047"/>
              <a:ext cx="1208312" cy="0"/>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38" name="TextBox 37"/>
            <p:cNvSpPr txBox="1"/>
            <p:nvPr/>
          </p:nvSpPr>
          <p:spPr>
            <a:xfrm>
              <a:off x="3425946" y="2682634"/>
              <a:ext cx="570990" cy="369332"/>
            </a:xfrm>
            <a:prstGeom prst="rect">
              <a:avLst/>
            </a:prstGeom>
            <a:noFill/>
          </p:spPr>
          <p:txBody>
            <a:bodyPr wrap="none" rtlCol="0">
              <a:spAutoFit/>
            </a:bodyPr>
            <a:lstStyle/>
            <a:p>
              <a:pPr fontAlgn="auto">
                <a:spcBef>
                  <a:spcPts val="0"/>
                </a:spcBef>
                <a:spcAft>
                  <a:spcPts val="0"/>
                </a:spcAft>
              </a:pPr>
              <a:r>
                <a:rPr lang="en-US" sz="1800" b="1" dirty="0" smtClean="0">
                  <a:solidFill>
                    <a:prstClr val="black"/>
                  </a:solidFill>
                  <a:latin typeface="Calibri"/>
                  <a:ea typeface="+mn-ea"/>
                  <a:cs typeface="+mn-cs"/>
                </a:rPr>
                <a:t>MPI</a:t>
              </a:r>
              <a:endParaRPr lang="en-US" sz="1800" b="1" dirty="0">
                <a:solidFill>
                  <a:prstClr val="black"/>
                </a:solidFill>
                <a:latin typeface="Calibri"/>
                <a:ea typeface="+mn-ea"/>
                <a:cs typeface="+mn-cs"/>
              </a:endParaRPr>
            </a:p>
          </p:txBody>
        </p:sp>
      </p:grpSp>
      <p:pic>
        <p:nvPicPr>
          <p:cNvPr id="40" name="Picture 39"/>
          <p:cNvPicPr>
            <a:picLocks noChangeAspect="1"/>
          </p:cNvPicPr>
          <p:nvPr/>
        </p:nvPicPr>
        <p:blipFill rotWithShape="1">
          <a:blip r:embed="rId6"/>
          <a:srcRect l="14395" r="45686"/>
          <a:stretch/>
        </p:blipFill>
        <p:spPr>
          <a:xfrm>
            <a:off x="1752600" y="3200400"/>
            <a:ext cx="2108938" cy="853813"/>
          </a:xfrm>
          <a:prstGeom prst="rect">
            <a:avLst/>
          </a:prstGeom>
        </p:spPr>
      </p:pic>
      <p:pic>
        <p:nvPicPr>
          <p:cNvPr id="42" name="Picture 4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148103" y="2667000"/>
            <a:ext cx="1913593" cy="769391"/>
          </a:xfrm>
          <a:prstGeom prst="rect">
            <a:avLst/>
          </a:prstGeom>
        </p:spPr>
      </p:pic>
      <p:sp>
        <p:nvSpPr>
          <p:cNvPr id="43" name="Curved Down Arrow 42"/>
          <p:cNvSpPr/>
          <p:nvPr/>
        </p:nvSpPr>
        <p:spPr>
          <a:xfrm flipH="1" flipV="1">
            <a:off x="707292" y="3590051"/>
            <a:ext cx="5236307" cy="799386"/>
          </a:xfrm>
          <a:prstGeom prst="curvedDownArrow">
            <a:avLst/>
          </a:prstGeom>
          <a:solidFill>
            <a:schemeClr val="accent1"/>
          </a:soli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US" sz="1800">
              <a:solidFill>
                <a:prstClr val="black"/>
              </a:solidFill>
              <a:latin typeface="Calibri"/>
            </a:endParaRPr>
          </a:p>
        </p:txBody>
      </p:sp>
      <p:grpSp>
        <p:nvGrpSpPr>
          <p:cNvPr id="49" name="Group 48"/>
          <p:cNvGrpSpPr/>
          <p:nvPr/>
        </p:nvGrpSpPr>
        <p:grpSpPr>
          <a:xfrm>
            <a:off x="170844" y="1295400"/>
            <a:ext cx="1124556" cy="1086491"/>
            <a:chOff x="1009045" y="3426189"/>
            <a:chExt cx="1124556" cy="1086491"/>
          </a:xfrm>
        </p:grpSpPr>
        <p:sp>
          <p:nvSpPr>
            <p:cNvPr id="50" name="AutoShape 19"/>
            <p:cNvSpPr>
              <a:spLocks noChangeArrowheads="1"/>
            </p:cNvSpPr>
            <p:nvPr/>
          </p:nvSpPr>
          <p:spPr bwMode="auto">
            <a:xfrm>
              <a:off x="1009045" y="3426189"/>
              <a:ext cx="1124556" cy="1086491"/>
            </a:xfrm>
            <a:prstGeom prst="flowChartDocument">
              <a:avLst/>
            </a:prstGeom>
            <a:solidFill>
              <a:srgbClr val="FFFFFF"/>
            </a:solidFill>
            <a:ln w="25400">
              <a:solidFill>
                <a:srgbClr val="558ED5"/>
              </a:solidFill>
              <a:miter lim="800000"/>
              <a:headEnd/>
              <a:tailEnd/>
            </a:ln>
          </p:spPr>
          <p:txBody>
            <a:bodyPr wrap="none" lIns="90000" tIns="46800" rIns="90000" bIns="46800" anchor="ctr" anchorCtr="1">
              <a:prstTxWarp prst="textNoShape">
                <a:avLst/>
              </a:prstTxWarp>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600" dirty="0">
                <a:solidFill>
                  <a:srgbClr val="000000"/>
                </a:solidFill>
                <a:latin typeface="Verdana" charset="0"/>
                <a:ea typeface="Arial" charset="0"/>
                <a:cs typeface="Arial" charset="0"/>
              </a:endParaRPr>
            </a:p>
          </p:txBody>
        </p:sp>
        <p:pic>
          <p:nvPicPr>
            <p:cNvPr id="51" name="Picture 50" descr="script.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041400" y="3502390"/>
              <a:ext cx="1066800" cy="838200"/>
            </a:xfrm>
            <a:prstGeom prst="rect">
              <a:avLst/>
            </a:prstGeom>
          </p:spPr>
        </p:pic>
        <p:sp>
          <p:nvSpPr>
            <p:cNvPr id="52" name="Rectangle 51"/>
            <p:cNvSpPr/>
            <p:nvPr/>
          </p:nvSpPr>
          <p:spPr>
            <a:xfrm>
              <a:off x="1169521" y="3997689"/>
              <a:ext cx="847126" cy="323165"/>
            </a:xfrm>
            <a:prstGeom prst="rect">
              <a:avLst/>
            </a:prstGeom>
          </p:spPr>
          <p:txBody>
            <a:bodyPr wrap="none">
              <a:spAutoFit/>
            </a:bodyPr>
            <a:lstStyle/>
            <a:p>
              <a:pPr algn="ctr" fontAlgn="auto">
                <a:spcBef>
                  <a:spcPts val="0"/>
                </a:spcBef>
                <a:spcAft>
                  <a:spcPts val="0"/>
                </a:spcAft>
                <a:buFont typeface="Verdana"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500" dirty="0" smtClean="0">
                  <a:solidFill>
                    <a:srgbClr val="1F497D"/>
                  </a:solidFill>
                  <a:latin typeface="Verdana" charset="0"/>
                  <a:ea typeface="Arial" charset="0"/>
                  <a:cs typeface="Arial" charset="0"/>
                </a:rPr>
                <a:t>Scripts</a:t>
              </a:r>
              <a:endParaRPr lang="en-GB" sz="1500" dirty="0">
                <a:solidFill>
                  <a:srgbClr val="1F497D"/>
                </a:solidFill>
                <a:latin typeface="Verdana" charset="0"/>
                <a:ea typeface="Arial" charset="0"/>
                <a:cs typeface="Arial" charset="0"/>
              </a:endParaRPr>
            </a:p>
          </p:txBody>
        </p:sp>
      </p:grpSp>
    </p:spTree>
    <p:extLst>
      <p:ext uri="{BB962C8B-B14F-4D97-AF65-F5344CB8AC3E}">
        <p14:creationId xmlns:p14="http://schemas.microsoft.com/office/powerpoint/2010/main" val="148961087"/>
      </p:ext>
    </p:extLst>
  </p:cSld>
  <p:clrMapOvr>
    <a:masterClrMapping/>
  </p:clrMapOvr>
  <p:timing>
    <p:tnLst>
      <p:par>
        <p:cTn id="1" dur="indefinite" restart="never" nodeType="tmRoot"/>
      </p:par>
    </p:tnLst>
  </p:timing>
</p:sld>
</file>

<file path=ppt/theme/theme1.xml><?xml version="1.0" encoding="utf-8"?>
<a:theme xmlns:a="http://schemas.openxmlformats.org/drawingml/2006/main" name="ncsa-template">
  <a:themeElements>
    <a:clrScheme name="ncsa-template 1">
      <a:dk1>
        <a:srgbClr val="4E5782"/>
      </a:dk1>
      <a:lt1>
        <a:srgbClr val="FFFFFF"/>
      </a:lt1>
      <a:dk2>
        <a:srgbClr val="0C519C"/>
      </a:dk2>
      <a:lt2>
        <a:srgbClr val="DDDDDD"/>
      </a:lt2>
      <a:accent1>
        <a:srgbClr val="E1ECFF"/>
      </a:accent1>
      <a:accent2>
        <a:srgbClr val="1491F8"/>
      </a:accent2>
      <a:accent3>
        <a:srgbClr val="FFFFFF"/>
      </a:accent3>
      <a:accent4>
        <a:srgbClr val="41496E"/>
      </a:accent4>
      <a:accent5>
        <a:srgbClr val="EEF4FF"/>
      </a:accent5>
      <a:accent6>
        <a:srgbClr val="1183E1"/>
      </a:accent6>
      <a:hlink>
        <a:srgbClr val="5EB3EC"/>
      </a:hlink>
      <a:folHlink>
        <a:srgbClr val="9CBDD4"/>
      </a:folHlink>
    </a:clrScheme>
    <a:fontScheme name="ncsa-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ncsa-template 1">
        <a:dk1>
          <a:srgbClr val="4E5782"/>
        </a:dk1>
        <a:lt1>
          <a:srgbClr val="FFFFFF"/>
        </a:lt1>
        <a:dk2>
          <a:srgbClr val="0C519C"/>
        </a:dk2>
        <a:lt2>
          <a:srgbClr val="DDDDDD"/>
        </a:lt2>
        <a:accent1>
          <a:srgbClr val="E1ECFF"/>
        </a:accent1>
        <a:accent2>
          <a:srgbClr val="1491F8"/>
        </a:accent2>
        <a:accent3>
          <a:srgbClr val="FFFFFF"/>
        </a:accent3>
        <a:accent4>
          <a:srgbClr val="41496E"/>
        </a:accent4>
        <a:accent5>
          <a:srgbClr val="EEF4FF"/>
        </a:accent5>
        <a:accent6>
          <a:srgbClr val="1183E1"/>
        </a:accent6>
        <a:hlink>
          <a:srgbClr val="5EB3EC"/>
        </a:hlink>
        <a:folHlink>
          <a:srgbClr val="9CBDD4"/>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ncsa-template</Template>
  <TotalTime>4173</TotalTime>
  <Words>1199</Words>
  <Application>Microsoft Macintosh PowerPoint</Application>
  <PresentationFormat>On-screen Show (4:3)</PresentationFormat>
  <Paragraphs>274</Paragraphs>
  <Slides>15</Slides>
  <Notes>9</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Calibri</vt:lpstr>
      <vt:lpstr>Courier</vt:lpstr>
      <vt:lpstr>Courier New</vt:lpstr>
      <vt:lpstr>MS PGothic</vt:lpstr>
      <vt:lpstr>ＭＳ Ｐゴシック</vt:lpstr>
      <vt:lpstr>Times New Roman</vt:lpstr>
      <vt:lpstr>Trebuchet MS</vt:lpstr>
      <vt:lpstr>Verdana</vt:lpstr>
      <vt:lpstr>Wingdings</vt:lpstr>
      <vt:lpstr>Arial</vt:lpstr>
      <vt:lpstr>ncsa-template</vt:lpstr>
      <vt:lpstr>Swift Parallel Scripting for  High-Performance Workflow</vt:lpstr>
      <vt:lpstr>Increasing capabilities in computational science</vt:lpstr>
      <vt:lpstr>When do you need HPC workflow? Example application: protein-ligand docking for drug screening</vt:lpstr>
      <vt:lpstr>Expressing this many task workflow in Swift</vt:lpstr>
      <vt:lpstr>Swift enables execution of simulation campaigns across multiple HPC and cloud resources</vt:lpstr>
      <vt:lpstr>Swift in a nutshell</vt:lpstr>
      <vt:lpstr>Pervasively parallel</vt:lpstr>
      <vt:lpstr>Pervasive parallel data flow</vt:lpstr>
      <vt:lpstr>Swift/T: productive extreme-scale scripting</vt:lpstr>
      <vt:lpstr>Parallel tasks in Swift/T</vt:lpstr>
      <vt:lpstr>LAMMPS parallel tasks</vt:lpstr>
      <vt:lpstr>Swift/T-specific features</vt:lpstr>
      <vt:lpstr>Swift/T: scaling of trivial foreach { } loop 100 microsecond to 10 millisecond tasks on up to 512K integer cores of Blue Waters</vt:lpstr>
      <vt:lpstr>GeMTC: GPU-enabled Many-Task Computing</vt:lpstr>
      <vt:lpstr>More about Swift</vt:lpstr>
    </vt:vector>
  </TitlesOfParts>
  <Company>NCSA</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Blake Harvey</dc:creator>
  <cp:lastModifiedBy>Daniel S. Katz</cp:lastModifiedBy>
  <cp:revision>360</cp:revision>
  <dcterms:created xsi:type="dcterms:W3CDTF">2012-11-08T17:33:43Z</dcterms:created>
  <dcterms:modified xsi:type="dcterms:W3CDTF">2017-02-05T22:17:24Z</dcterms:modified>
</cp:coreProperties>
</file>